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93" r:id="rId1"/>
    <p:sldMasterId id="2147485505" r:id="rId2"/>
    <p:sldMasterId id="2147485519" r:id="rId3"/>
    <p:sldMasterId id="2147485533" r:id="rId4"/>
    <p:sldMasterId id="2147485547" r:id="rId5"/>
    <p:sldMasterId id="2147485561" r:id="rId6"/>
    <p:sldMasterId id="2147485575" r:id="rId7"/>
    <p:sldMasterId id="2147485589" r:id="rId8"/>
    <p:sldMasterId id="2147485603" r:id="rId9"/>
  </p:sldMasterIdLst>
  <p:notesMasterIdLst>
    <p:notesMasterId r:id="rId45"/>
  </p:notesMasterIdLst>
  <p:sldIdLst>
    <p:sldId id="273" r:id="rId10"/>
    <p:sldId id="381" r:id="rId11"/>
    <p:sldId id="380" r:id="rId12"/>
    <p:sldId id="406" r:id="rId13"/>
    <p:sldId id="291" r:id="rId14"/>
    <p:sldId id="278" r:id="rId15"/>
    <p:sldId id="373" r:id="rId16"/>
    <p:sldId id="415" r:id="rId17"/>
    <p:sldId id="416" r:id="rId18"/>
    <p:sldId id="417" r:id="rId19"/>
    <p:sldId id="418" r:id="rId20"/>
    <p:sldId id="327" r:id="rId21"/>
    <p:sldId id="384" r:id="rId22"/>
    <p:sldId id="413" r:id="rId23"/>
    <p:sldId id="377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4" r:id="rId33"/>
    <p:sldId id="395" r:id="rId34"/>
    <p:sldId id="397" r:id="rId35"/>
    <p:sldId id="400" r:id="rId36"/>
    <p:sldId id="408" r:id="rId37"/>
    <p:sldId id="402" r:id="rId38"/>
    <p:sldId id="414" r:id="rId39"/>
    <p:sldId id="412" r:id="rId40"/>
    <p:sldId id="360" r:id="rId41"/>
    <p:sldId id="376" r:id="rId42"/>
    <p:sldId id="382" r:id="rId43"/>
    <p:sldId id="306" r:id="rId44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B15FA29-09AC-42AE-B73B-40B5FBF7466E}">
          <p14:sldIdLst>
            <p14:sldId id="273"/>
            <p14:sldId id="381"/>
            <p14:sldId id="380"/>
            <p14:sldId id="406"/>
            <p14:sldId id="291"/>
            <p14:sldId id="278"/>
            <p14:sldId id="373"/>
            <p14:sldId id="415"/>
            <p14:sldId id="416"/>
            <p14:sldId id="417"/>
            <p14:sldId id="418"/>
            <p14:sldId id="327"/>
            <p14:sldId id="384"/>
            <p14:sldId id="413"/>
            <p14:sldId id="377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4"/>
            <p14:sldId id="395"/>
            <p14:sldId id="397"/>
            <p14:sldId id="400"/>
            <p14:sldId id="408"/>
            <p14:sldId id="402"/>
            <p14:sldId id="414"/>
            <p14:sldId id="412"/>
            <p14:sldId id="360"/>
            <p14:sldId id="376"/>
            <p14:sldId id="382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EA671E"/>
    <a:srgbClr val="006600"/>
    <a:srgbClr val="008000"/>
    <a:srgbClr val="FF0066"/>
    <a:srgbClr val="00FFFF"/>
    <a:srgbClr val="00FF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0291" autoAdjust="0"/>
  </p:normalViewPr>
  <p:slideViewPr>
    <p:cSldViewPr>
      <p:cViewPr>
        <p:scale>
          <a:sx n="100" d="100"/>
          <a:sy n="100" d="100"/>
        </p:scale>
        <p:origin x="-142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71517996870108"/>
          <c:y val="3.9735099337748346E-2"/>
          <c:w val="0.62441314553990557"/>
          <c:h val="0.771523178807945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9598863784324651E-2"/>
                  <c:y val="-2.776144350242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6124325843082E-2"/>
                  <c:y val="4.093514845171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2016год</c:v>
                </c:pt>
                <c:pt idx="2">
                  <c:v>2017год</c:v>
                </c:pt>
                <c:pt idx="3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50385.3</c:v>
                </c:pt>
                <c:pt idx="1">
                  <c:v>63087.8</c:v>
                </c:pt>
                <c:pt idx="2">
                  <c:v>62155.7</c:v>
                </c:pt>
                <c:pt idx="3">
                  <c:v>68049.3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4813429000226192E-2"/>
                  <c:y val="-1.6293104026958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24325843081503E-2"/>
                  <c:y val="-6.5298615166710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2016год</c:v>
                </c:pt>
                <c:pt idx="2">
                  <c:v>2017год</c:v>
                </c:pt>
                <c:pt idx="3">
                  <c:v>2018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17495.099999999999</c:v>
                </c:pt>
                <c:pt idx="1">
                  <c:v>13987.1</c:v>
                </c:pt>
                <c:pt idx="2">
                  <c:v>14149.4</c:v>
                </c:pt>
                <c:pt idx="3">
                  <c:v>18584.7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5848448"/>
        <c:axId val="65849984"/>
        <c:axId val="0"/>
      </c:bar3DChart>
      <c:catAx>
        <c:axId val="6584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5849984"/>
        <c:crosses val="autoZero"/>
        <c:auto val="1"/>
        <c:lblAlgn val="ctr"/>
        <c:lblOffset val="100"/>
        <c:noMultiLvlLbl val="0"/>
      </c:catAx>
      <c:valAx>
        <c:axId val="658499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85" baseline="0"/>
            </a:pPr>
            <a:endParaRPr lang="ru-RU"/>
          </a:p>
        </c:txPr>
        <c:crossAx val="6584844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8168362627197052"/>
          <c:y val="0.42348754448398573"/>
          <c:w val="0.20814061054579097"/>
          <c:h val="0.149466192170818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налоговых доходов МО "Город Адыгейск" на </a:t>
            </a:r>
            <a:r>
              <a:rPr lang="ru-RU" dirty="0" smtClean="0"/>
              <a:t>2018г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Лист1!$B$11:$B$13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Лист1!$B$14:$B$18</c:f>
              <c:numCache>
                <c:formatCode>General</c:formatCode>
                <c:ptCount val="5"/>
                <c:pt idx="0">
                  <c:v>25310.7</c:v>
                </c:pt>
                <c:pt idx="1">
                  <c:v>2321.5</c:v>
                </c:pt>
                <c:pt idx="2">
                  <c:v>16224.8</c:v>
                </c:pt>
                <c:pt idx="3" formatCode="0.0">
                  <c:v>18956</c:v>
                </c:pt>
                <c:pt idx="4" formatCode="0.0">
                  <c:v>3100</c:v>
                </c:pt>
              </c:numCache>
            </c:numRef>
          </c:val>
        </c:ser>
        <c:ser>
          <c:idx val="1"/>
          <c:order val="1"/>
          <c:tx>
            <c:strRef>
              <c:f>Лист1!$C$11:$C$13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Лист1!$C$14:$C$18</c:f>
              <c:numCache>
                <c:formatCode>General</c:formatCode>
                <c:ptCount val="5"/>
                <c:pt idx="0">
                  <c:v>25761.4</c:v>
                </c:pt>
                <c:pt idx="1">
                  <c:v>2508.3000000000002</c:v>
                </c:pt>
                <c:pt idx="2">
                  <c:v>16872.599999999999</c:v>
                </c:pt>
                <c:pt idx="3">
                  <c:v>19143.900000000001</c:v>
                </c:pt>
                <c:pt idx="4">
                  <c:v>3763.2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98921216"/>
        <c:axId val="203236096"/>
        <c:axId val="0"/>
      </c:bar3DChart>
      <c:catAx>
        <c:axId val="198921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03236096"/>
        <c:crosses val="autoZero"/>
        <c:auto val="1"/>
        <c:lblAlgn val="ctr"/>
        <c:lblOffset val="100"/>
        <c:noMultiLvlLbl val="0"/>
      </c:catAx>
      <c:valAx>
        <c:axId val="2032360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8921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неналоговых доходов МО "Город Адыгейск" за </a:t>
            </a:r>
            <a:r>
              <a:rPr lang="ru-RU" dirty="0" smtClean="0"/>
              <a:t>2018г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825943316239713E-3"/>
          <c:y val="0.15561794303556917"/>
          <c:w val="0.96596382078404541"/>
          <c:h val="0.703596164753623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Лист1!$B$22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Лист1!$B$23:$B$27</c:f>
              <c:numCache>
                <c:formatCode>General</c:formatCode>
                <c:ptCount val="5"/>
                <c:pt idx="0">
                  <c:v>11094</c:v>
                </c:pt>
                <c:pt idx="1">
                  <c:v>88</c:v>
                </c:pt>
                <c:pt idx="2">
                  <c:v>90</c:v>
                </c:pt>
                <c:pt idx="3">
                  <c:v>2852</c:v>
                </c:pt>
                <c:pt idx="4">
                  <c:v>2633.5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Лист1!$C$23:$C$27</c:f>
              <c:numCache>
                <c:formatCode>General</c:formatCode>
                <c:ptCount val="5"/>
                <c:pt idx="0">
                  <c:v>12420.1</c:v>
                </c:pt>
                <c:pt idx="1">
                  <c:v>89.62</c:v>
                </c:pt>
                <c:pt idx="2">
                  <c:v>100.43</c:v>
                </c:pt>
                <c:pt idx="3">
                  <c:v>2967.7</c:v>
                </c:pt>
                <c:pt idx="4">
                  <c:v>1647.4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03453952"/>
        <c:axId val="203455488"/>
        <c:axId val="199413248"/>
      </c:bar3DChart>
      <c:catAx>
        <c:axId val="203453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03455488"/>
        <c:crosses val="autoZero"/>
        <c:auto val="1"/>
        <c:lblAlgn val="ctr"/>
        <c:lblOffset val="100"/>
        <c:noMultiLvlLbl val="0"/>
      </c:catAx>
      <c:valAx>
        <c:axId val="203455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3453952"/>
        <c:crosses val="autoZero"/>
        <c:crossBetween val="between"/>
      </c:valAx>
      <c:serAx>
        <c:axId val="199413248"/>
        <c:scaling>
          <c:orientation val="minMax"/>
        </c:scaling>
        <c:delete val="1"/>
        <c:axPos val="b"/>
        <c:majorTickMark val="out"/>
        <c:minorTickMark val="none"/>
        <c:tickLblPos val="nextTo"/>
        <c:crossAx val="203455488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 межбюджетных трансфертов МО "Город Адыгейск" за </a:t>
            </a:r>
            <a:r>
              <a:rPr lang="ru-RU" dirty="0" smtClean="0"/>
              <a:t>2018г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Лист1!$B$31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Лист1!$B$32:$B$35</c:f>
              <c:numCache>
                <c:formatCode>General</c:formatCode>
                <c:ptCount val="4"/>
                <c:pt idx="0">
                  <c:v>119769.4</c:v>
                </c:pt>
                <c:pt idx="1">
                  <c:v>94691.7</c:v>
                </c:pt>
                <c:pt idx="2">
                  <c:v>65748.3</c:v>
                </c:pt>
                <c:pt idx="3">
                  <c:v>9265.4</c:v>
                </c:pt>
              </c:numCache>
            </c:numRef>
          </c:val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Лист1!$C$32:$C$35</c:f>
              <c:numCache>
                <c:formatCode>General</c:formatCode>
                <c:ptCount val="4"/>
                <c:pt idx="0">
                  <c:v>119769.4</c:v>
                </c:pt>
                <c:pt idx="1">
                  <c:v>94205.9</c:v>
                </c:pt>
                <c:pt idx="2">
                  <c:v>65542.899999999994</c:v>
                </c:pt>
                <c:pt idx="3">
                  <c:v>2332.6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6893952"/>
        <c:axId val="96924800"/>
        <c:axId val="96848960"/>
      </c:bar3DChart>
      <c:catAx>
        <c:axId val="96893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96924800"/>
        <c:crosses val="autoZero"/>
        <c:auto val="1"/>
        <c:lblAlgn val="ctr"/>
        <c:lblOffset val="100"/>
        <c:noMultiLvlLbl val="0"/>
      </c:catAx>
      <c:valAx>
        <c:axId val="96924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6893952"/>
        <c:crosses val="autoZero"/>
        <c:crossBetween val="between"/>
      </c:valAx>
      <c:serAx>
        <c:axId val="96848960"/>
        <c:scaling>
          <c:orientation val="minMax"/>
        </c:scaling>
        <c:delete val="1"/>
        <c:axPos val="b"/>
        <c:majorTickMark val="out"/>
        <c:minorTickMark val="none"/>
        <c:tickLblPos val="nextTo"/>
        <c:crossAx val="96924800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96205968354251"/>
          <c:y val="2.1827941268614627E-2"/>
          <c:w val="0.84615716545756259"/>
          <c:h val="0.83609654893934016"/>
        </c:manualLayout>
      </c:layout>
      <c:ofPieChart>
        <c:ofPieType val="bar"/>
        <c:varyColors val="1"/>
        <c:ser>
          <c:idx val="0"/>
          <c:order val="0"/>
          <c:explosion val="18"/>
          <c:dPt>
            <c:idx val="26"/>
            <c:bubble3D val="0"/>
          </c:dPt>
          <c:dLbls>
            <c:dLbl>
              <c:idx val="0"/>
              <c:layout>
                <c:manualLayout>
                  <c:x val="0.10443117914095547"/>
                  <c:y val="6.92824495336252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572286871220745"/>
                  <c:y val="-2.481942617584701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920153799336305"/>
                  <c:y val="0.1750710891476193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3571245706998735E-2"/>
                  <c:y val="6.439386481670812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3135551363858122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2207714767803578"/>
                  <c:y val="1.36751780666345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1.55531241957644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4831842355680286"/>
                  <c:y val="5.261282501662965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20759529134444E-7"/>
                  <c:y val="2.00927041861734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7930568101129983E-3"/>
                  <c:y val="4.03095155390610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6009380600223167E-3"/>
                  <c:y val="4.31432372493070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ru-RU"/>
                      <a:t>Другие расходы; 90 092,4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0.16568906025389893"/>
                  <c:y val="0.258869929057276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9.6142230337850095E-17"/>
                  <c:y val="4.24403183023872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11937260792253476"/>
                  <c:y val="0.282051282051282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14305943320506764"/>
                  <c:y val="0.3628436962621051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6.8990211031880605E-2"/>
                  <c:y val="-5.27870952470463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0.13986017234571343"/>
                  <c:y val="0.13439434129089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"/>
                  <c:y val="0.1348364279398762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'без учета счетов бюджета'!$A$10:$A$24</c:f>
              <c:strCache>
                <c:ptCount val="15"/>
                <c:pt idx="0">
                  <c:v>          Осуществление первичного воинского учета на территориях. где отсутствуют военные комиссариаты</c:v>
                </c:pt>
                <c:pt idx="1">
                  <c:v>          Осуществление государственных полномочий </c:v>
                </c:pt>
                <c:pt idx="2">
                  <c:v>          Денежная премия победителям республиканского смотра-конкурса по благоустройству территорий городов и районов РА</c:v>
                </c:pt>
                <c:pt idx="3">
                  <c:v>      Функционирование высшего должностного лица муниципального образования и администрации</c:v>
                </c:pt>
                <c:pt idx="4">
                  <c:v>      Обеспечение деятельности представительного органа муниципального образования</c:v>
                </c:pt>
                <c:pt idx="5">
                  <c:v>      Обеспечение деятельности контрольного (контрольно-счетного) органа</c:v>
                </c:pt>
                <c:pt idx="6">
                  <c:v>        Резервный фонд КМ РА</c:v>
                </c:pt>
                <c:pt idx="7">
                  <c:v>        Резервный фонд органа местного самоуправления</c:v>
                </c:pt>
                <c:pt idx="8">
                  <c:v>        Мероприятия по обеспечению мобилизационной готовности экономики</c:v>
                </c:pt>
                <c:pt idx="9">
                  <c:v>        Социальные выплаты муниципальным служащим</c:v>
                </c:pt>
                <c:pt idx="10">
                  <c:v>          Прочие расходы</c:v>
                </c:pt>
                <c:pt idx="11">
                  <c:v>          Компенсационные выплаты за недополученную площадь переселенцам из зоны затопления Краснодарского водохранилища в г.Адыгейске</c:v>
                </c:pt>
                <c:pt idx="12">
                  <c:v>Предоставление субсидии МП  "Городские рынки"</c:v>
                </c:pt>
                <c:pt idx="13">
                  <c:v>Обеспечение деятельности МКУ "ЦАТО"</c:v>
                </c:pt>
                <c:pt idx="14">
                  <c:v>      Ведомственные целевые программы, не включенные в состав муниципальных программ МО "Город Адыгейск"</c:v>
                </c:pt>
              </c:strCache>
            </c:strRef>
          </c:cat>
          <c:val>
            <c:numRef>
              <c:f>'без учета счетов бюджета'!$B$10:$B$24</c:f>
              <c:numCache>
                <c:formatCode>#,##0.0</c:formatCode>
                <c:ptCount val="15"/>
                <c:pt idx="0">
                  <c:v>538.6</c:v>
                </c:pt>
                <c:pt idx="1">
                  <c:v>1238.5</c:v>
                </c:pt>
                <c:pt idx="2">
                  <c:v>2340</c:v>
                </c:pt>
                <c:pt idx="3">
                  <c:v>22332.6</c:v>
                </c:pt>
                <c:pt idx="4">
                  <c:v>3616</c:v>
                </c:pt>
                <c:pt idx="5">
                  <c:v>1574.2</c:v>
                </c:pt>
                <c:pt idx="6">
                  <c:v>6092.7</c:v>
                </c:pt>
                <c:pt idx="7">
                  <c:v>197.7</c:v>
                </c:pt>
                <c:pt idx="8">
                  <c:v>0</c:v>
                </c:pt>
                <c:pt idx="9">
                  <c:v>4133.2</c:v>
                </c:pt>
                <c:pt idx="10">
                  <c:v>738.1</c:v>
                </c:pt>
                <c:pt idx="11">
                  <c:v>588.5</c:v>
                </c:pt>
                <c:pt idx="12">
                  <c:v>253</c:v>
                </c:pt>
                <c:pt idx="13">
                  <c:v>11088.3</c:v>
                </c:pt>
                <c:pt idx="14">
                  <c:v>1178.0999999999999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57443220878673"/>
          <c:y val="0.23783262765042568"/>
          <c:w val="0.46122734743856653"/>
          <c:h val="0.762167372349574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2"/>
            <c:bubble3D val="0"/>
            <c:explosion val="20"/>
          </c:dPt>
          <c:dPt>
            <c:idx val="7"/>
            <c:bubble3D val="0"/>
          </c:dPt>
          <c:dLbls>
            <c:dLbl>
              <c:idx val="2"/>
              <c:layout>
                <c:manualLayout>
                  <c:x val="0.14812901924548214"/>
                  <c:y val="7.82903408537597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401961587887674E-2"/>
                  <c:y val="0.1297338704478651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8106851468005717E-2"/>
                  <c:y val="0.1249598810008764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102433890408634"/>
                  <c:y val="1.9109673685091231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1308665083955555"/>
                  <c:y val="6.663285698022579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31078070293206894"/>
                  <c:y val="0.1786607043661815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28147308751302352"/>
                  <c:y val="3.60385197255174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29260112297648738"/>
                  <c:y val="-3.912356788889025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Лист1!$A$2:$A$16</c:f>
              <c:strCache>
                <c:ptCount val="15"/>
                <c:pt idx="0">
                  <c:v>Непрограммные расходы</c:v>
                </c:pt>
                <c:pt idx="1">
                  <c:v>   «Развитие образования  в  МО «Город Адыгейск»</c:v>
                </c:pt>
                <c:pt idx="2">
                  <c:v> «Развитие и сохранение культуры в МО «Город Адыгейск»</c:v>
                </c:pt>
                <c:pt idx="3">
                  <c:v> «Развитие физической культуры и спорта в МО «Город Адыгейск»</c:v>
                </c:pt>
                <c:pt idx="4">
                  <c:v> «Социальная поддержка граждан в МО«Город Адыгейск»</c:v>
                </c:pt>
                <c:pt idx="5">
                  <c:v>  "Управление муниципальными финансами на 2015-2019 годы"</c:v>
                </c:pt>
                <c:pt idx="6">
                  <c:v>  "Информатизация администрации МО "Город Адыгейск " на 2015-2017 годы"</c:v>
                </c:pt>
                <c:pt idx="7">
                  <c:v>"Развитие дорожного хозяйства, обеспечение сохранности автомобильных дорог и повышение безопасности дорожного движения в МО "Город Адыгейск"</c:v>
                </c:pt>
                <c:pt idx="8">
                  <c:v>  «Благоустройство МО «Город Адыгейск»</c:v>
                </c:pt>
                <c:pt idx="9">
                  <c:v> «Поддержка и развитие средств массовой информации (МУП «Редакция газеты «Единства»)</c:v>
                </c:pt>
                <c:pt idx="10">
                  <c:v>  «Обеспечение доступным и комфортным жильём на 2017-2020годы</c:v>
                </c:pt>
                <c:pt idx="11">
                  <c:v>"Формирование комфортной городской среды "</c:v>
                </c:pt>
                <c:pt idx="12">
                  <c:v> «Безопасный город»</c:v>
                </c:pt>
                <c:pt idx="13">
                  <c:v>  «Противодействие коррупции»</c:v>
                </c:pt>
                <c:pt idx="14">
                  <c:v> «Энергосбережения и повышение энергетической эффективности»</c:v>
                </c:pt>
              </c:strCache>
            </c:strRef>
          </c:cat>
          <c:val>
            <c:numRef>
              <c:f>Лист1!$B$2:$B$16</c:f>
              <c:numCache>
                <c:formatCode>#,##0.0</c:formatCode>
                <c:ptCount val="15"/>
                <c:pt idx="0" formatCode="General">
                  <c:v>55909.4</c:v>
                </c:pt>
                <c:pt idx="1">
                  <c:v>186634.7</c:v>
                </c:pt>
                <c:pt idx="2">
                  <c:v>38498.300000000003</c:v>
                </c:pt>
                <c:pt idx="3">
                  <c:v>260.7</c:v>
                </c:pt>
                <c:pt idx="4">
                  <c:v>787.8</c:v>
                </c:pt>
                <c:pt idx="5">
                  <c:v>4204.5</c:v>
                </c:pt>
                <c:pt idx="6">
                  <c:v>630.79999999999995</c:v>
                </c:pt>
                <c:pt idx="7">
                  <c:v>27663.599999999999</c:v>
                </c:pt>
                <c:pt idx="8">
                  <c:v>5327.5</c:v>
                </c:pt>
                <c:pt idx="9">
                  <c:v>4100</c:v>
                </c:pt>
                <c:pt idx="10">
                  <c:v>22973.5</c:v>
                </c:pt>
                <c:pt idx="11">
                  <c:v>17608.8</c:v>
                </c:pt>
                <c:pt idx="12">
                  <c:v>4962.2</c:v>
                </c:pt>
                <c:pt idx="13">
                  <c:v>46.5</c:v>
                </c:pt>
                <c:pt idx="14">
                  <c:v>2736.3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2978964423546E-4"/>
          <c:y val="3.2154333279208303E-2"/>
          <c:w val="0.88988764044943858"/>
          <c:h val="0.5689809431412289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6692915042657297E-3"/>
                  <c:y val="-5.9260165044567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8901472174449E-2"/>
                  <c:y val="-2.4062553916431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01.01.2018</c:v>
                </c:pt>
                <c:pt idx="1">
                  <c:v>на 01.01.2019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Обязательства перед республиканским бюджетом</c:v>
                </c:pt>
              </c:strCache>
            </c:strRef>
          </c:tx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851595210567154E-2"/>
                  <c:y val="-4.2112060657218321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51331689315742E-2"/>
                  <c:y val="-5.8168478534996813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95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01.01.2018</c:v>
                </c:pt>
                <c:pt idx="1">
                  <c:v>на 01.01.2019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2"/>
                <c:pt idx="0">
                  <c:v>35300</c:v>
                </c:pt>
                <c:pt idx="1">
                  <c:v>35300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3527040"/>
        <c:axId val="113537024"/>
        <c:axId val="113040896"/>
      </c:bar3DChart>
      <c:catAx>
        <c:axId val="11352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537024"/>
        <c:crosses val="autoZero"/>
        <c:auto val="1"/>
        <c:lblAlgn val="ctr"/>
        <c:lblOffset val="100"/>
        <c:noMultiLvlLbl val="0"/>
      </c:catAx>
      <c:valAx>
        <c:axId val="11353702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13527040"/>
        <c:crosses val="autoZero"/>
        <c:crossBetween val="between"/>
      </c:valAx>
      <c:serAx>
        <c:axId val="113040896"/>
        <c:scaling>
          <c:orientation val="minMax"/>
        </c:scaling>
        <c:delete val="1"/>
        <c:axPos val="b"/>
        <c:majorTickMark val="out"/>
        <c:minorTickMark val="none"/>
        <c:tickLblPos val="nextTo"/>
        <c:crossAx val="113537024"/>
        <c:crosses val="autoZero"/>
      </c:ser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285124252149171"/>
          <c:y val="5.7685365176339896E-2"/>
          <c:w val="0.27148758532759826"/>
          <c:h val="0.16413863796004377"/>
        </c:manualLayout>
      </c:layout>
      <c:overlay val="0"/>
      <c:spPr>
        <a:noFill/>
        <a:ln w="19243">
          <a:noFill/>
        </a:ln>
      </c:spPr>
      <c:txPr>
        <a:bodyPr/>
        <a:lstStyle/>
        <a:p>
          <a:pPr>
            <a:defRPr sz="87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 smtClean="0"/>
            <a:t>1 место – </a:t>
          </a:r>
          <a:r>
            <a:rPr lang="ru-RU" sz="2000" b="1" dirty="0" smtClean="0"/>
            <a:t>образование-</a:t>
          </a:r>
          <a:r>
            <a:rPr lang="ru-RU" sz="1600" dirty="0" smtClean="0"/>
            <a:t> 201825,3 (54%)</a:t>
          </a:r>
          <a:endParaRPr lang="ru-RU" sz="1600" dirty="0"/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r>
            <a:rPr lang="ru-RU" sz="1600" dirty="0" smtClean="0"/>
            <a:t>2 место - </a:t>
          </a:r>
          <a:r>
            <a:rPr lang="ru-RU" sz="1600" b="1" dirty="0" smtClean="0"/>
            <a:t>общегосударственные вопросы </a:t>
          </a:r>
          <a:r>
            <a:rPr lang="ru-RU" sz="1800" b="1" dirty="0" smtClean="0"/>
            <a:t>– </a:t>
          </a:r>
          <a:r>
            <a:rPr lang="ru-RU" sz="1600" dirty="0" smtClean="0"/>
            <a:t>48661,3тыс. руб. (13 %)</a:t>
          </a:r>
          <a:endParaRPr lang="ru-RU" sz="1600" dirty="0"/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88D5E2D-0706-4031-BBBA-7727499D282D}">
      <dgm:prSet phldrT="[Текст]" custT="1"/>
      <dgm:spPr/>
      <dgm:t>
        <a:bodyPr/>
        <a:lstStyle/>
        <a:p>
          <a:r>
            <a:rPr lang="ru-RU" sz="1600" dirty="0" smtClean="0"/>
            <a:t>3 место – </a:t>
          </a:r>
          <a:r>
            <a:rPr lang="ru-RU" sz="1600" b="1" dirty="0" smtClean="0"/>
            <a:t>жилищно-коммунальное хозяйство</a:t>
          </a:r>
          <a:r>
            <a:rPr lang="ru-RU" sz="1600" dirty="0" smtClean="0"/>
            <a:t>– 35305,5 </a:t>
          </a:r>
          <a:r>
            <a:rPr lang="ru-RU" sz="1600" dirty="0" err="1" smtClean="0"/>
            <a:t>тыс.руб</a:t>
          </a:r>
          <a:r>
            <a:rPr lang="ru-RU" sz="1600" dirty="0" smtClean="0"/>
            <a:t>. </a:t>
          </a:r>
        </a:p>
        <a:p>
          <a:r>
            <a:rPr lang="ru-RU" sz="1600" dirty="0" smtClean="0"/>
            <a:t>(9%) </a:t>
          </a:r>
          <a:endParaRPr lang="ru-RU" sz="1600" dirty="0"/>
        </a:p>
      </dgm:t>
    </dgm:pt>
    <dgm:pt modelId="{3FBAFEB4-D40C-4B49-B674-47EBEAC96EAE}" type="parTrans" cxnId="{F2E58D7F-CE46-4ED9-B156-4D48D582FB24}">
      <dgm:prSet/>
      <dgm:spPr/>
      <dgm:t>
        <a:bodyPr/>
        <a:lstStyle/>
        <a:p>
          <a:endParaRPr lang="ru-RU"/>
        </a:p>
      </dgm:t>
    </dgm:pt>
    <dgm:pt modelId="{96846E63-5BD3-474E-9AEF-627010400CE3}" type="sibTrans" cxnId="{F2E58D7F-CE46-4ED9-B156-4D48D582FB24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r>
            <a:rPr lang="ru-RU" sz="1600" dirty="0" smtClean="0"/>
            <a:t>4 место –</a:t>
          </a:r>
          <a:r>
            <a:rPr lang="ru-RU" sz="1600" b="1" dirty="0" smtClean="0"/>
            <a:t>культура, кинематография – 29457,3</a:t>
          </a:r>
          <a:r>
            <a:rPr lang="ru-RU" sz="1600" dirty="0" smtClean="0"/>
            <a:t>тыс. руб.</a:t>
          </a:r>
        </a:p>
        <a:p>
          <a:r>
            <a:rPr lang="ru-RU" sz="1600" dirty="0" smtClean="0"/>
            <a:t> (8 %)</a:t>
          </a:r>
          <a:endParaRPr lang="ru-RU" sz="1600" dirty="0"/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CBE00A36-8CEC-424B-9CE4-D82CF38020B7}">
      <dgm:prSet custT="1"/>
      <dgm:spPr/>
      <dgm:t>
        <a:bodyPr/>
        <a:lstStyle/>
        <a:p>
          <a:r>
            <a:rPr lang="ru-RU" sz="1600" dirty="0" smtClean="0"/>
            <a:t>5 место – </a:t>
          </a:r>
          <a:r>
            <a:rPr lang="ru-RU" sz="1600" b="1" dirty="0" smtClean="0"/>
            <a:t>национальная экономика-  </a:t>
          </a:r>
          <a:r>
            <a:rPr lang="ru-RU" sz="1600" dirty="0" smtClean="0"/>
            <a:t>25808,0тыс.руб.</a:t>
          </a:r>
        </a:p>
        <a:p>
          <a:r>
            <a:rPr lang="ru-RU" sz="1600" dirty="0" smtClean="0"/>
            <a:t>(7%)</a:t>
          </a:r>
          <a:endParaRPr lang="ru-RU" sz="1600" dirty="0"/>
        </a:p>
      </dgm:t>
    </dgm:pt>
    <dgm:pt modelId="{D7559A3C-5984-4C5F-9B17-7B5FE9FAF6E8}" type="parTrans" cxnId="{1E181923-F606-4367-A0A3-9DF470D7B3C9}">
      <dgm:prSet/>
      <dgm:spPr/>
      <dgm:t>
        <a:bodyPr/>
        <a:lstStyle/>
        <a:p>
          <a:endParaRPr lang="ru-RU"/>
        </a:p>
      </dgm:t>
    </dgm:pt>
    <dgm:pt modelId="{D5DC2A36-0FCB-4A94-B3C8-9A940DCD85D0}" type="sibTrans" cxnId="{1E181923-F606-4367-A0A3-9DF470D7B3C9}">
      <dgm:prSet/>
      <dgm:spPr/>
      <dgm:t>
        <a:bodyPr/>
        <a:lstStyle/>
        <a:p>
          <a:endParaRPr lang="ru-RU"/>
        </a:p>
      </dgm:t>
    </dgm:pt>
    <dgm:pt modelId="{3151443B-7265-4F89-957C-5878D94D3C22}" type="pres">
      <dgm:prSet presAssocID="{82C1A2F7-7505-43F9-BB8E-F6DFA497E5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24089-D314-4A9A-82E0-2C423EFE513E}" type="pres">
      <dgm:prSet presAssocID="{C870A8AD-F322-4B9F-BB91-D3603DC679C4}" presName="circle1" presStyleLbl="node1" presStyleIdx="0" presStyleCnt="5"/>
      <dgm:spPr/>
    </dgm:pt>
    <dgm:pt modelId="{CA507080-8A94-4884-85F7-B724CFB10F2F}" type="pres">
      <dgm:prSet presAssocID="{C870A8AD-F322-4B9F-BB91-D3603DC679C4}" presName="space" presStyleCnt="0"/>
      <dgm:spPr/>
    </dgm:pt>
    <dgm:pt modelId="{13CB4380-2A2B-44E8-A3D2-40AD02D02B6A}" type="pres">
      <dgm:prSet presAssocID="{C870A8AD-F322-4B9F-BB91-D3603DC679C4}" presName="rect1" presStyleLbl="alignAcc1" presStyleIdx="0" presStyleCnt="5"/>
      <dgm:spPr/>
      <dgm:t>
        <a:bodyPr/>
        <a:lstStyle/>
        <a:p>
          <a:endParaRPr lang="ru-RU"/>
        </a:p>
      </dgm:t>
    </dgm:pt>
    <dgm:pt modelId="{F4CB92C5-B030-48ED-8CFA-FC1FAFC0A020}" type="pres">
      <dgm:prSet presAssocID="{B40C8003-A31C-49C8-9D34-C48EBC75CD23}" presName="vertSpace2" presStyleLbl="node1" presStyleIdx="0" presStyleCnt="5"/>
      <dgm:spPr/>
    </dgm:pt>
    <dgm:pt modelId="{B65B730C-4495-4D1A-BCAD-39C201D0061C}" type="pres">
      <dgm:prSet presAssocID="{B40C8003-A31C-49C8-9D34-C48EBC75CD23}" presName="circle2" presStyleLbl="node1" presStyleIdx="1" presStyleCnt="5"/>
      <dgm:spPr/>
    </dgm:pt>
    <dgm:pt modelId="{63A25BA7-1BDB-423A-AD38-14977014D577}" type="pres">
      <dgm:prSet presAssocID="{B40C8003-A31C-49C8-9D34-C48EBC75CD23}" presName="rect2" presStyleLbl="alignAcc1" presStyleIdx="1" presStyleCnt="5"/>
      <dgm:spPr/>
      <dgm:t>
        <a:bodyPr/>
        <a:lstStyle/>
        <a:p>
          <a:endParaRPr lang="ru-RU"/>
        </a:p>
      </dgm:t>
    </dgm:pt>
    <dgm:pt modelId="{47B4A0C0-95CE-40BC-891D-9D334C3C40AF}" type="pres">
      <dgm:prSet presAssocID="{788D5E2D-0706-4031-BBBA-7727499D282D}" presName="vertSpace3" presStyleLbl="node1" presStyleIdx="1" presStyleCnt="5"/>
      <dgm:spPr/>
    </dgm:pt>
    <dgm:pt modelId="{19FD3D09-BC8C-410F-A2CB-9D5E42233E73}" type="pres">
      <dgm:prSet presAssocID="{788D5E2D-0706-4031-BBBA-7727499D282D}" presName="circle3" presStyleLbl="node1" presStyleIdx="2" presStyleCnt="5"/>
      <dgm:spPr/>
    </dgm:pt>
    <dgm:pt modelId="{F69A170E-37B7-47CE-BBC2-4A5AFA2A48CA}" type="pres">
      <dgm:prSet presAssocID="{788D5E2D-0706-4031-BBBA-7727499D282D}" presName="rect3" presStyleLbl="alignAcc1" presStyleIdx="2" presStyleCnt="5"/>
      <dgm:spPr/>
      <dgm:t>
        <a:bodyPr/>
        <a:lstStyle/>
        <a:p>
          <a:endParaRPr lang="ru-RU"/>
        </a:p>
      </dgm:t>
    </dgm:pt>
    <dgm:pt modelId="{F85BB071-A3B5-4937-A12B-9E4AC4C0FFA9}" type="pres">
      <dgm:prSet presAssocID="{7096C51F-09F2-4951-B108-E99F147F1DCF}" presName="vertSpace4" presStyleLbl="node1" presStyleIdx="2" presStyleCnt="5"/>
      <dgm:spPr/>
    </dgm:pt>
    <dgm:pt modelId="{2ED18418-C9A8-46E5-BBA1-8E1AF8B6D3EF}" type="pres">
      <dgm:prSet presAssocID="{7096C51F-09F2-4951-B108-E99F147F1DCF}" presName="circle4" presStyleLbl="node1" presStyleIdx="3" presStyleCnt="5"/>
      <dgm:spPr/>
    </dgm:pt>
    <dgm:pt modelId="{EE6564C3-F602-4B44-BBCC-76D37A737F9B}" type="pres">
      <dgm:prSet presAssocID="{7096C51F-09F2-4951-B108-E99F147F1DCF}" presName="rect4" presStyleLbl="alignAcc1" presStyleIdx="3" presStyleCnt="5" custLinFactNeighborX="360" custLinFactNeighborY="-2165"/>
      <dgm:spPr/>
      <dgm:t>
        <a:bodyPr/>
        <a:lstStyle/>
        <a:p>
          <a:endParaRPr lang="ru-RU"/>
        </a:p>
      </dgm:t>
    </dgm:pt>
    <dgm:pt modelId="{AC1CF8B4-D5E9-45A9-B65A-6B3D1FB3CB3E}" type="pres">
      <dgm:prSet presAssocID="{CBE00A36-8CEC-424B-9CE4-D82CF38020B7}" presName="vertSpace5" presStyleLbl="node1" presStyleIdx="3" presStyleCnt="5"/>
      <dgm:spPr/>
    </dgm:pt>
    <dgm:pt modelId="{1DB279E7-9370-4C4C-ABD9-8081261ADEE0}" type="pres">
      <dgm:prSet presAssocID="{CBE00A36-8CEC-424B-9CE4-D82CF38020B7}" presName="circle5" presStyleLbl="node1" presStyleIdx="4" presStyleCnt="5"/>
      <dgm:spPr/>
    </dgm:pt>
    <dgm:pt modelId="{0E6BC475-6F2F-42BA-AC78-FEBE20E96697}" type="pres">
      <dgm:prSet presAssocID="{CBE00A36-8CEC-424B-9CE4-D82CF38020B7}" presName="rect5" presStyleLbl="alignAcc1" presStyleIdx="4" presStyleCnt="5"/>
      <dgm:spPr/>
      <dgm:t>
        <a:bodyPr/>
        <a:lstStyle/>
        <a:p>
          <a:endParaRPr lang="ru-RU"/>
        </a:p>
      </dgm:t>
    </dgm:pt>
    <dgm:pt modelId="{289C8538-BB98-48C2-9C6A-4E3491177CE5}" type="pres">
      <dgm:prSet presAssocID="{C870A8AD-F322-4B9F-BB91-D3603DC679C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C28A-1680-4AC1-B97A-1AB497493448}" type="pres">
      <dgm:prSet presAssocID="{B40C8003-A31C-49C8-9D34-C48EBC75CD23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E0F00-816D-4C47-8A52-81EA01912F4D}" type="pres">
      <dgm:prSet presAssocID="{788D5E2D-0706-4031-BBBA-7727499D282D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2E1E4-9B0B-4920-A8E3-5E206F2C3CA8}" type="pres">
      <dgm:prSet presAssocID="{7096C51F-09F2-4951-B108-E99F147F1DCF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C0732-666B-4AAF-84C6-7957CA5DF1FA}" type="pres">
      <dgm:prSet presAssocID="{CBE00A36-8CEC-424B-9CE4-D82CF38020B7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0F00BE-8099-4E98-9C63-E503EBC9104E}" type="presOf" srcId="{7096C51F-09F2-4951-B108-E99F147F1DCF}" destId="{8722E1E4-9B0B-4920-A8E3-5E206F2C3CA8}" srcOrd="1" destOrd="0" presId="urn:microsoft.com/office/officeart/2005/8/layout/target3"/>
    <dgm:cxn modelId="{844D0C34-6F3B-4E16-A9EF-79D493C84A13}" type="presOf" srcId="{82C1A2F7-7505-43F9-BB8E-F6DFA497E5F0}" destId="{3151443B-7265-4F89-957C-5878D94D3C22}" srcOrd="0" destOrd="0" presId="urn:microsoft.com/office/officeart/2005/8/layout/target3"/>
    <dgm:cxn modelId="{6A9D9437-493F-464A-8F1F-1A1D8C95BEFE}" type="presOf" srcId="{CBE00A36-8CEC-424B-9CE4-D82CF38020B7}" destId="{0E6BC475-6F2F-42BA-AC78-FEBE20E96697}" srcOrd="0" destOrd="0" presId="urn:microsoft.com/office/officeart/2005/8/layout/target3"/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1E181923-F606-4367-A0A3-9DF470D7B3C9}" srcId="{82C1A2F7-7505-43F9-BB8E-F6DFA497E5F0}" destId="{CBE00A36-8CEC-424B-9CE4-D82CF38020B7}" srcOrd="4" destOrd="0" parTransId="{D7559A3C-5984-4C5F-9B17-7B5FE9FAF6E8}" sibTransId="{D5DC2A36-0FCB-4A94-B3C8-9A940DCD85D0}"/>
    <dgm:cxn modelId="{0B087B67-DD52-4280-B347-523430E0C516}" type="presOf" srcId="{B40C8003-A31C-49C8-9D34-C48EBC75CD23}" destId="{BD93C28A-1680-4AC1-B97A-1AB497493448}" srcOrd="1" destOrd="0" presId="urn:microsoft.com/office/officeart/2005/8/layout/target3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D759D126-A69A-487F-A23E-AD2999E7F927}" type="presOf" srcId="{CBE00A36-8CEC-424B-9CE4-D82CF38020B7}" destId="{541C0732-666B-4AAF-84C6-7957CA5DF1FA}" srcOrd="1" destOrd="0" presId="urn:microsoft.com/office/officeart/2005/8/layout/target3"/>
    <dgm:cxn modelId="{6B35E8B7-C7CD-41DA-AB16-597294F49AD7}" type="presOf" srcId="{B40C8003-A31C-49C8-9D34-C48EBC75CD23}" destId="{63A25BA7-1BDB-423A-AD38-14977014D577}" srcOrd="0" destOrd="0" presId="urn:microsoft.com/office/officeart/2005/8/layout/target3"/>
    <dgm:cxn modelId="{25900D72-1AC7-4B21-8E01-EA8D59F482BB}" type="presOf" srcId="{788D5E2D-0706-4031-BBBA-7727499D282D}" destId="{13BE0F00-816D-4C47-8A52-81EA01912F4D}" srcOrd="1" destOrd="0" presId="urn:microsoft.com/office/officeart/2005/8/layout/target3"/>
    <dgm:cxn modelId="{B40ABB7B-5343-42D0-91C4-D186B700AC8B}" type="presOf" srcId="{7096C51F-09F2-4951-B108-E99F147F1DCF}" destId="{EE6564C3-F602-4B44-BBCC-76D37A737F9B}" srcOrd="0" destOrd="0" presId="urn:microsoft.com/office/officeart/2005/8/layout/target3"/>
    <dgm:cxn modelId="{94F534A2-8C28-4B9B-A279-93930374B199}" type="presOf" srcId="{C870A8AD-F322-4B9F-BB91-D3603DC679C4}" destId="{13CB4380-2A2B-44E8-A3D2-40AD02D02B6A}" srcOrd="0" destOrd="0" presId="urn:microsoft.com/office/officeart/2005/8/layout/target3"/>
    <dgm:cxn modelId="{B516BB54-9E95-462C-86BD-142A43CEEBCB}" type="presOf" srcId="{C870A8AD-F322-4B9F-BB91-D3603DC679C4}" destId="{289C8538-BB98-48C2-9C6A-4E3491177CE5}" srcOrd="1" destOrd="0" presId="urn:microsoft.com/office/officeart/2005/8/layout/target3"/>
    <dgm:cxn modelId="{F2E58D7F-CE46-4ED9-B156-4D48D582FB24}" srcId="{82C1A2F7-7505-43F9-BB8E-F6DFA497E5F0}" destId="{788D5E2D-0706-4031-BBBA-7727499D282D}" srcOrd="2" destOrd="0" parTransId="{3FBAFEB4-D40C-4B49-B674-47EBEAC96EAE}" sibTransId="{96846E63-5BD3-474E-9AEF-627010400CE3}"/>
    <dgm:cxn modelId="{EB7CFC76-FF17-4956-84EB-230911E7CEC1}" type="presOf" srcId="{788D5E2D-0706-4031-BBBA-7727499D282D}" destId="{F69A170E-37B7-47CE-BBC2-4A5AFA2A48CA}" srcOrd="0" destOrd="0" presId="urn:microsoft.com/office/officeart/2005/8/layout/target3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5910C715-2331-449E-A518-3FDD8CE6BA8D}" type="presParOf" srcId="{3151443B-7265-4F89-957C-5878D94D3C22}" destId="{C5024089-D314-4A9A-82E0-2C423EFE513E}" srcOrd="0" destOrd="0" presId="urn:microsoft.com/office/officeart/2005/8/layout/target3"/>
    <dgm:cxn modelId="{B3242031-F9CD-48E2-9A2F-6378B39F9723}" type="presParOf" srcId="{3151443B-7265-4F89-957C-5878D94D3C22}" destId="{CA507080-8A94-4884-85F7-B724CFB10F2F}" srcOrd="1" destOrd="0" presId="urn:microsoft.com/office/officeart/2005/8/layout/target3"/>
    <dgm:cxn modelId="{EFC68669-F482-4E7B-919C-E85F224A376A}" type="presParOf" srcId="{3151443B-7265-4F89-957C-5878D94D3C22}" destId="{13CB4380-2A2B-44E8-A3D2-40AD02D02B6A}" srcOrd="2" destOrd="0" presId="urn:microsoft.com/office/officeart/2005/8/layout/target3"/>
    <dgm:cxn modelId="{7DB5F5A2-29AE-4E2F-A592-E90251AE426D}" type="presParOf" srcId="{3151443B-7265-4F89-957C-5878D94D3C22}" destId="{F4CB92C5-B030-48ED-8CFA-FC1FAFC0A020}" srcOrd="3" destOrd="0" presId="urn:microsoft.com/office/officeart/2005/8/layout/target3"/>
    <dgm:cxn modelId="{F74E5091-9F2E-41EC-A879-CC4449566733}" type="presParOf" srcId="{3151443B-7265-4F89-957C-5878D94D3C22}" destId="{B65B730C-4495-4D1A-BCAD-39C201D0061C}" srcOrd="4" destOrd="0" presId="urn:microsoft.com/office/officeart/2005/8/layout/target3"/>
    <dgm:cxn modelId="{A447E3C2-0349-4717-BBDC-BFFB74707D0D}" type="presParOf" srcId="{3151443B-7265-4F89-957C-5878D94D3C22}" destId="{63A25BA7-1BDB-423A-AD38-14977014D577}" srcOrd="5" destOrd="0" presId="urn:microsoft.com/office/officeart/2005/8/layout/target3"/>
    <dgm:cxn modelId="{CAEAA92F-0C1A-4F61-A045-F8F7E2B7B783}" type="presParOf" srcId="{3151443B-7265-4F89-957C-5878D94D3C22}" destId="{47B4A0C0-95CE-40BC-891D-9D334C3C40AF}" srcOrd="6" destOrd="0" presId="urn:microsoft.com/office/officeart/2005/8/layout/target3"/>
    <dgm:cxn modelId="{8C0E751E-923D-43C3-8E02-FFA372CF8A89}" type="presParOf" srcId="{3151443B-7265-4F89-957C-5878D94D3C22}" destId="{19FD3D09-BC8C-410F-A2CB-9D5E42233E73}" srcOrd="7" destOrd="0" presId="urn:microsoft.com/office/officeart/2005/8/layout/target3"/>
    <dgm:cxn modelId="{4E881935-787D-46A5-B0CA-E9309A2C5969}" type="presParOf" srcId="{3151443B-7265-4F89-957C-5878D94D3C22}" destId="{F69A170E-37B7-47CE-BBC2-4A5AFA2A48CA}" srcOrd="8" destOrd="0" presId="urn:microsoft.com/office/officeart/2005/8/layout/target3"/>
    <dgm:cxn modelId="{CADDA9ED-CB25-4449-ACCA-B1D3BED0EB10}" type="presParOf" srcId="{3151443B-7265-4F89-957C-5878D94D3C22}" destId="{F85BB071-A3B5-4937-A12B-9E4AC4C0FFA9}" srcOrd="9" destOrd="0" presId="urn:microsoft.com/office/officeart/2005/8/layout/target3"/>
    <dgm:cxn modelId="{CDA4C174-60C4-4C41-A28E-BCA1DE3081AA}" type="presParOf" srcId="{3151443B-7265-4F89-957C-5878D94D3C22}" destId="{2ED18418-C9A8-46E5-BBA1-8E1AF8B6D3EF}" srcOrd="10" destOrd="0" presId="urn:microsoft.com/office/officeart/2005/8/layout/target3"/>
    <dgm:cxn modelId="{4BF259E3-75C4-4725-8386-7E8E0E92A478}" type="presParOf" srcId="{3151443B-7265-4F89-957C-5878D94D3C22}" destId="{EE6564C3-F602-4B44-BBCC-76D37A737F9B}" srcOrd="11" destOrd="0" presId="urn:microsoft.com/office/officeart/2005/8/layout/target3"/>
    <dgm:cxn modelId="{AFADC5D9-B8AD-4A0E-93AE-48E140DB0F59}" type="presParOf" srcId="{3151443B-7265-4F89-957C-5878D94D3C22}" destId="{AC1CF8B4-D5E9-45A9-B65A-6B3D1FB3CB3E}" srcOrd="12" destOrd="0" presId="urn:microsoft.com/office/officeart/2005/8/layout/target3"/>
    <dgm:cxn modelId="{DBD339B6-551C-484F-906A-7E513EBCCFFC}" type="presParOf" srcId="{3151443B-7265-4F89-957C-5878D94D3C22}" destId="{1DB279E7-9370-4C4C-ABD9-8081261ADEE0}" srcOrd="13" destOrd="0" presId="urn:microsoft.com/office/officeart/2005/8/layout/target3"/>
    <dgm:cxn modelId="{E5E20F5E-838B-4DDE-AC30-F468975D9A5C}" type="presParOf" srcId="{3151443B-7265-4F89-957C-5878D94D3C22}" destId="{0E6BC475-6F2F-42BA-AC78-FEBE20E96697}" srcOrd="14" destOrd="0" presId="urn:microsoft.com/office/officeart/2005/8/layout/target3"/>
    <dgm:cxn modelId="{20809190-AFE8-461A-874C-851E7A971E94}" type="presParOf" srcId="{3151443B-7265-4F89-957C-5878D94D3C22}" destId="{289C8538-BB98-48C2-9C6A-4E3491177CE5}" srcOrd="15" destOrd="0" presId="urn:microsoft.com/office/officeart/2005/8/layout/target3"/>
    <dgm:cxn modelId="{7C4FAF6A-A00B-4518-AD75-AFA17FD50194}" type="presParOf" srcId="{3151443B-7265-4F89-957C-5878D94D3C22}" destId="{BD93C28A-1680-4AC1-B97A-1AB497493448}" srcOrd="16" destOrd="0" presId="urn:microsoft.com/office/officeart/2005/8/layout/target3"/>
    <dgm:cxn modelId="{98AFCC9E-6E50-4CCC-8A9F-C6878F757FE1}" type="presParOf" srcId="{3151443B-7265-4F89-957C-5878D94D3C22}" destId="{13BE0F00-816D-4C47-8A52-81EA01912F4D}" srcOrd="17" destOrd="0" presId="urn:microsoft.com/office/officeart/2005/8/layout/target3"/>
    <dgm:cxn modelId="{1457FC7A-ADD5-4F0E-9136-E66ACB03C077}" type="presParOf" srcId="{3151443B-7265-4F89-957C-5878D94D3C22}" destId="{8722E1E4-9B0B-4920-A8E3-5E206F2C3CA8}" srcOrd="18" destOrd="0" presId="urn:microsoft.com/office/officeart/2005/8/layout/target3"/>
    <dgm:cxn modelId="{848DC21A-A24E-435D-BBCD-8BD3D4B9E9B3}" type="presParOf" srcId="{3151443B-7265-4F89-957C-5878D94D3C22}" destId="{541C0732-666B-4AAF-84C6-7957CA5DF1F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A24E4-EE06-49E7-BEA9-AE29697F2F48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42136C1F-5E67-44AA-86E6-0B6D7DDF3EB9}">
      <dgm:prSet phldrT="[Текст]" custT="1"/>
      <dgm:spPr/>
      <dgm:t>
        <a:bodyPr/>
        <a:lstStyle/>
        <a:p>
          <a:r>
            <a:rPr lang="ru-RU" sz="1200" dirty="0" smtClean="0"/>
            <a:t>Цель: Создание благоприятных условий для сохранения  и развития  культуры</a:t>
          </a:r>
          <a:endParaRPr lang="ru-RU" sz="1200" dirty="0"/>
        </a:p>
      </dgm:t>
    </dgm:pt>
    <dgm:pt modelId="{578CCCA1-5D1B-4C0C-9CFD-D81EAC24EE8E}" type="parTrans" cxnId="{662B181F-2A3E-4310-BDB3-0C3DB4CA24CE}">
      <dgm:prSet/>
      <dgm:spPr/>
      <dgm:t>
        <a:bodyPr/>
        <a:lstStyle/>
        <a:p>
          <a:endParaRPr lang="ru-RU"/>
        </a:p>
      </dgm:t>
    </dgm:pt>
    <dgm:pt modelId="{82AE50EE-2DED-4933-BBF9-5EC1DB58E49F}" type="sibTrans" cxnId="{662B181F-2A3E-4310-BDB3-0C3DB4CA24CE}">
      <dgm:prSet/>
      <dgm:spPr/>
      <dgm:t>
        <a:bodyPr/>
        <a:lstStyle/>
        <a:p>
          <a:endParaRPr lang="ru-RU"/>
        </a:p>
      </dgm:t>
    </dgm:pt>
    <dgm:pt modelId="{C80D0721-C28B-4F1F-B6CB-BB7CBF96D48F}">
      <dgm:prSet phldrT="[Текст]" custT="1"/>
      <dgm:spPr/>
      <dgm:t>
        <a:bodyPr/>
        <a:lstStyle/>
        <a:p>
          <a:r>
            <a:rPr lang="ru-RU" sz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dirty="0"/>
        </a:p>
      </dgm:t>
    </dgm:pt>
    <dgm:pt modelId="{4A71DFC0-AFE2-493D-80A3-0FED2705F3B1}" type="parTrans" cxnId="{9F41E43D-3C38-44B2-B942-E29493BFD5A1}">
      <dgm:prSet/>
      <dgm:spPr/>
      <dgm:t>
        <a:bodyPr/>
        <a:lstStyle/>
        <a:p>
          <a:endParaRPr lang="ru-RU"/>
        </a:p>
      </dgm:t>
    </dgm:pt>
    <dgm:pt modelId="{E68DE849-CB19-48CF-BC5E-4AF75856DA65}" type="sibTrans" cxnId="{9F41E43D-3C38-44B2-B942-E29493BFD5A1}">
      <dgm:prSet/>
      <dgm:spPr/>
      <dgm:t>
        <a:bodyPr/>
        <a:lstStyle/>
        <a:p>
          <a:endParaRPr lang="ru-RU"/>
        </a:p>
      </dgm:t>
    </dgm:pt>
    <dgm:pt modelId="{813B4ED6-EBA2-447D-A695-1CF6D0FF3BA3}">
      <dgm:prSet phldrT="[Текст]" custT="1"/>
      <dgm:spPr/>
      <dgm:t>
        <a:bodyPr/>
        <a:lstStyle/>
        <a:p>
          <a:r>
            <a:rPr lang="ru-RU" sz="1200" dirty="0" smtClean="0"/>
            <a:t>Задачи: Сохранение культурного наследия,  развитие библиотечного обслуживания</a:t>
          </a:r>
          <a:endParaRPr lang="ru-RU" sz="1200" dirty="0"/>
        </a:p>
      </dgm:t>
    </dgm:pt>
    <dgm:pt modelId="{D0D98F86-1635-42E4-9411-B5278F22030C}" type="parTrans" cxnId="{8206530C-2F0E-4285-B58E-8336D3220D43}">
      <dgm:prSet/>
      <dgm:spPr/>
      <dgm:t>
        <a:bodyPr/>
        <a:lstStyle/>
        <a:p>
          <a:endParaRPr lang="ru-RU"/>
        </a:p>
      </dgm:t>
    </dgm:pt>
    <dgm:pt modelId="{71A08144-DEF1-40AC-851F-F76802A1D16B}" type="sibTrans" cxnId="{8206530C-2F0E-4285-B58E-8336D3220D43}">
      <dgm:prSet/>
      <dgm:spPr/>
      <dgm:t>
        <a:bodyPr/>
        <a:lstStyle/>
        <a:p>
          <a:endParaRPr lang="ru-RU"/>
        </a:p>
      </dgm:t>
    </dgm:pt>
    <dgm:pt modelId="{978E8AB6-A7E8-40BD-B211-4D52A9EF348F}" type="pres">
      <dgm:prSet presAssocID="{FE9A24E4-EE06-49E7-BEA9-AE29697F2F48}" presName="compositeShape" presStyleCnt="0">
        <dgm:presLayoutVars>
          <dgm:chMax val="7"/>
          <dgm:dir/>
          <dgm:resizeHandles val="exact"/>
        </dgm:presLayoutVars>
      </dgm:prSet>
      <dgm:spPr/>
    </dgm:pt>
    <dgm:pt modelId="{E76A9179-EE39-4F9C-B15A-4388083BA301}" type="pres">
      <dgm:prSet presAssocID="{42136C1F-5E67-44AA-86E6-0B6D7DDF3EB9}" presName="circ1" presStyleLbl="vennNode1" presStyleIdx="0" presStyleCnt="3" custScaleX="360003" custScaleY="100822"/>
      <dgm:spPr/>
      <dgm:t>
        <a:bodyPr/>
        <a:lstStyle/>
        <a:p>
          <a:endParaRPr lang="ru-RU"/>
        </a:p>
      </dgm:t>
    </dgm:pt>
    <dgm:pt modelId="{079D30B4-7E7F-43A5-BC05-432597C7A451}" type="pres">
      <dgm:prSet presAssocID="{42136C1F-5E67-44AA-86E6-0B6D7DDF3E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72E8A-018C-4623-8F88-2DA7FA19F0A0}" type="pres">
      <dgm:prSet presAssocID="{C80D0721-C28B-4F1F-B6CB-BB7CBF96D48F}" presName="circ2" presStyleLbl="vennNode1" presStyleIdx="1" presStyleCnt="3" custScaleX="413943" custLinFactX="95156" custLinFactNeighborX="100000" custLinFactNeighborY="1755"/>
      <dgm:spPr/>
      <dgm:t>
        <a:bodyPr/>
        <a:lstStyle/>
        <a:p>
          <a:endParaRPr lang="ru-RU"/>
        </a:p>
      </dgm:t>
    </dgm:pt>
    <dgm:pt modelId="{DF71B37D-56A3-40D7-A989-B89EFC3BF6D9}" type="pres">
      <dgm:prSet presAssocID="{C80D0721-C28B-4F1F-B6CB-BB7CBF96D4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1D5E7-A1D4-4484-B224-82F6EE009572}" type="pres">
      <dgm:prSet presAssocID="{813B4ED6-EBA2-447D-A695-1CF6D0FF3BA3}" presName="circ3" presStyleLbl="vennNode1" presStyleIdx="2" presStyleCnt="3" custScaleX="415568" custLinFactX="-30935" custLinFactNeighborX="-100000" custLinFactNeighborY="1772"/>
      <dgm:spPr/>
      <dgm:t>
        <a:bodyPr/>
        <a:lstStyle/>
        <a:p>
          <a:endParaRPr lang="ru-RU"/>
        </a:p>
      </dgm:t>
    </dgm:pt>
    <dgm:pt modelId="{16648E16-53F3-4FC0-A463-8F320FFB05DD}" type="pres">
      <dgm:prSet presAssocID="{813B4ED6-EBA2-447D-A695-1CF6D0FF3B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31B95-D3CE-4291-B7DB-3B3AEEB7C3A9}" type="presOf" srcId="{42136C1F-5E67-44AA-86E6-0B6D7DDF3EB9}" destId="{E76A9179-EE39-4F9C-B15A-4388083BA301}" srcOrd="0" destOrd="0" presId="urn:microsoft.com/office/officeart/2005/8/layout/venn1"/>
    <dgm:cxn modelId="{D8EF0C40-2800-4F1B-8605-26D0DCAF3075}" type="presOf" srcId="{813B4ED6-EBA2-447D-A695-1CF6D0FF3BA3}" destId="{16648E16-53F3-4FC0-A463-8F320FFB05DD}" srcOrd="1" destOrd="0" presId="urn:microsoft.com/office/officeart/2005/8/layout/venn1"/>
    <dgm:cxn modelId="{C77FB483-3A07-43A8-BA88-A391B9C361FD}" type="presOf" srcId="{42136C1F-5E67-44AA-86E6-0B6D7DDF3EB9}" destId="{079D30B4-7E7F-43A5-BC05-432597C7A451}" srcOrd="1" destOrd="0" presId="urn:microsoft.com/office/officeart/2005/8/layout/venn1"/>
    <dgm:cxn modelId="{561EBEAB-93BE-49FD-A940-C2093E28C257}" type="presOf" srcId="{C80D0721-C28B-4F1F-B6CB-BB7CBF96D48F}" destId="{1E572E8A-018C-4623-8F88-2DA7FA19F0A0}" srcOrd="0" destOrd="0" presId="urn:microsoft.com/office/officeart/2005/8/layout/venn1"/>
    <dgm:cxn modelId="{662B181F-2A3E-4310-BDB3-0C3DB4CA24CE}" srcId="{FE9A24E4-EE06-49E7-BEA9-AE29697F2F48}" destId="{42136C1F-5E67-44AA-86E6-0B6D7DDF3EB9}" srcOrd="0" destOrd="0" parTransId="{578CCCA1-5D1B-4C0C-9CFD-D81EAC24EE8E}" sibTransId="{82AE50EE-2DED-4933-BBF9-5EC1DB58E49F}"/>
    <dgm:cxn modelId="{85D951C0-F636-4343-8D7A-880A22523F14}" type="presOf" srcId="{813B4ED6-EBA2-447D-A695-1CF6D0FF3BA3}" destId="{A1D1D5E7-A1D4-4484-B224-82F6EE009572}" srcOrd="0" destOrd="0" presId="urn:microsoft.com/office/officeart/2005/8/layout/venn1"/>
    <dgm:cxn modelId="{9F41E43D-3C38-44B2-B942-E29493BFD5A1}" srcId="{FE9A24E4-EE06-49E7-BEA9-AE29697F2F48}" destId="{C80D0721-C28B-4F1F-B6CB-BB7CBF96D48F}" srcOrd="1" destOrd="0" parTransId="{4A71DFC0-AFE2-493D-80A3-0FED2705F3B1}" sibTransId="{E68DE849-CB19-48CF-BC5E-4AF75856DA65}"/>
    <dgm:cxn modelId="{607E6E6B-1F50-4853-A63D-E04BC12ADB56}" type="presOf" srcId="{FE9A24E4-EE06-49E7-BEA9-AE29697F2F48}" destId="{978E8AB6-A7E8-40BD-B211-4D52A9EF348F}" srcOrd="0" destOrd="0" presId="urn:microsoft.com/office/officeart/2005/8/layout/venn1"/>
    <dgm:cxn modelId="{42FDAB47-9B63-4622-910A-0552BC93D3B2}" type="presOf" srcId="{C80D0721-C28B-4F1F-B6CB-BB7CBF96D48F}" destId="{DF71B37D-56A3-40D7-A989-B89EFC3BF6D9}" srcOrd="1" destOrd="0" presId="urn:microsoft.com/office/officeart/2005/8/layout/venn1"/>
    <dgm:cxn modelId="{8206530C-2F0E-4285-B58E-8336D3220D43}" srcId="{FE9A24E4-EE06-49E7-BEA9-AE29697F2F48}" destId="{813B4ED6-EBA2-447D-A695-1CF6D0FF3BA3}" srcOrd="2" destOrd="0" parTransId="{D0D98F86-1635-42E4-9411-B5278F22030C}" sibTransId="{71A08144-DEF1-40AC-851F-F76802A1D16B}"/>
    <dgm:cxn modelId="{F9670E12-6C9C-4F9E-8336-5CF46DF23791}" type="presParOf" srcId="{978E8AB6-A7E8-40BD-B211-4D52A9EF348F}" destId="{E76A9179-EE39-4F9C-B15A-4388083BA301}" srcOrd="0" destOrd="0" presId="urn:microsoft.com/office/officeart/2005/8/layout/venn1"/>
    <dgm:cxn modelId="{43F6D9B3-77BE-4F22-BD7C-D8A73CF22E1F}" type="presParOf" srcId="{978E8AB6-A7E8-40BD-B211-4D52A9EF348F}" destId="{079D30B4-7E7F-43A5-BC05-432597C7A451}" srcOrd="1" destOrd="0" presId="urn:microsoft.com/office/officeart/2005/8/layout/venn1"/>
    <dgm:cxn modelId="{06692D24-FFF3-456B-9124-B9AD58F72188}" type="presParOf" srcId="{978E8AB6-A7E8-40BD-B211-4D52A9EF348F}" destId="{1E572E8A-018C-4623-8F88-2DA7FA19F0A0}" srcOrd="2" destOrd="0" presId="urn:microsoft.com/office/officeart/2005/8/layout/venn1"/>
    <dgm:cxn modelId="{56134FF9-6E2C-4FA4-87FA-D24705E25589}" type="presParOf" srcId="{978E8AB6-A7E8-40BD-B211-4D52A9EF348F}" destId="{DF71B37D-56A3-40D7-A989-B89EFC3BF6D9}" srcOrd="3" destOrd="0" presId="urn:microsoft.com/office/officeart/2005/8/layout/venn1"/>
    <dgm:cxn modelId="{72C198CD-3212-4BAC-8955-BCEA27FF4C7F}" type="presParOf" srcId="{978E8AB6-A7E8-40BD-B211-4D52A9EF348F}" destId="{A1D1D5E7-A1D4-4484-B224-82F6EE009572}" srcOrd="4" destOrd="0" presId="urn:microsoft.com/office/officeart/2005/8/layout/venn1"/>
    <dgm:cxn modelId="{C33D4D06-5329-4CA0-A222-568901D3D3BB}" type="presParOf" srcId="{978E8AB6-A7E8-40BD-B211-4D52A9EF348F}" destId="{16648E16-53F3-4FC0-A463-8F320FFB05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Организация и обеспечение бюджетного процесса, </a:t>
          </a:r>
          <a:endParaRPr lang="ru-RU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Создание условий для повышения качества и эффективного  управления муниципальными финансами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Эффективное управление муниципальным долгом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Обеспечение сбалансированности и устойчивости муниципального бюджета</a:t>
          </a:r>
          <a:endParaRPr lang="ru-RU" sz="11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658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004B5806-FD80-4ABE-83DF-DDEEE262145E}" type="presOf" srcId="{79F9C477-B452-4009-B26A-05A0109E62AA}" destId="{F2230B14-07C9-4D83-9BD1-8006F9CD5E11}" srcOrd="0" destOrd="0" presId="urn:microsoft.com/office/officeart/2005/8/layout/cycle6"/>
    <dgm:cxn modelId="{E35A15A7-C50F-4E04-BBEF-9FAEAD9888E3}" type="presOf" srcId="{364BD17F-6A95-4043-9C19-2689A68ED8C5}" destId="{9FEA0D79-CEA1-4E16-AD91-7F27BA23657E}" srcOrd="0" destOrd="0" presId="urn:microsoft.com/office/officeart/2005/8/layout/cycle6"/>
    <dgm:cxn modelId="{101BA763-A0C6-4FE3-A395-D3DEA6851B39}" type="presOf" srcId="{142463D8-EA7F-46D8-B69A-0306EAC6ED28}" destId="{F2B48C06-2E98-473F-BBD3-155DD22C4958}" srcOrd="0" destOrd="0" presId="urn:microsoft.com/office/officeart/2005/8/layout/cycle6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CF16BFC9-9FA2-42A3-A3C8-363867D49815}" type="presOf" srcId="{284C0474-AF4D-4723-A73E-F77B7395A839}" destId="{79831D18-F049-41D9-9816-9F97BD6A06F9}" srcOrd="0" destOrd="0" presId="urn:microsoft.com/office/officeart/2005/8/layout/cycle6"/>
    <dgm:cxn modelId="{9C891F83-8628-4056-A7EE-B5B9A307B179}" type="presOf" srcId="{D355AF69-6DC1-45D7-A182-ACF847FB5C7C}" destId="{434C4D76-CA01-46E1-829E-0E4815F3511F}" srcOrd="0" destOrd="0" presId="urn:microsoft.com/office/officeart/2005/8/layout/cycle6"/>
    <dgm:cxn modelId="{AE18D9C7-0AF7-44EF-AE16-EE06178B236A}" type="presOf" srcId="{D9FD281D-ACFB-4F95-91ED-DAE4179F14E2}" destId="{EDD11BFE-0D05-4BFB-864B-73E6075EB01E}" srcOrd="0" destOrd="0" presId="urn:microsoft.com/office/officeart/2005/8/layout/cycle6"/>
    <dgm:cxn modelId="{B0322811-5932-4F12-A80F-AAEE1AB9BFF6}" type="presOf" srcId="{918031A6-21C1-410B-8C42-116BB12455C8}" destId="{BDE44D18-DFFD-497D-8C1E-C9089A09A9E4}" srcOrd="0" destOrd="0" presId="urn:microsoft.com/office/officeart/2005/8/layout/cycle6"/>
    <dgm:cxn modelId="{185E2989-C6DA-4E46-A925-BD94295F0AF8}" type="presOf" srcId="{F6E2F11F-F126-48C2-8C5A-4780A71FFB7E}" destId="{9C66D5F3-4914-4C96-B6BB-2C1A77E3D1D0}" srcOrd="0" destOrd="0" presId="urn:microsoft.com/office/officeart/2005/8/layout/cycle6"/>
    <dgm:cxn modelId="{02808E79-9083-4D4B-8DCC-BD6598A225FA}" type="presOf" srcId="{B2B6F5D0-84D4-4130-98CA-2A01D1FAECEB}" destId="{BDC208A2-9520-4D90-BD0B-729D3BBF8819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AA36721E-AFF9-4800-9CAA-F20FFFF8BE68}" type="presOf" srcId="{E103E21E-0E3D-4268-B07A-6DA3731832B3}" destId="{43BE2E8C-FC07-4F15-BE92-65E731ECE6D2}" srcOrd="0" destOrd="0" presId="urn:microsoft.com/office/officeart/2005/8/layout/cycle6"/>
    <dgm:cxn modelId="{850673BB-0CFB-4283-9A6D-E3E9A72C8FCE}" type="presOf" srcId="{90D47756-AC8F-41D4-AB64-9D2D092B432A}" destId="{9C72931A-B66F-44CF-9E62-391E6597A84A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9E0B4AB0-FCD3-40F1-94BF-E80D5336C182}" type="presParOf" srcId="{BDE44D18-DFFD-497D-8C1E-C9089A09A9E4}" destId="{F2B48C06-2E98-473F-BBD3-155DD22C4958}" srcOrd="0" destOrd="0" presId="urn:microsoft.com/office/officeart/2005/8/layout/cycle6"/>
    <dgm:cxn modelId="{68D97430-ADC1-42AB-B341-6AAED0CF8B1E}" type="presParOf" srcId="{BDE44D18-DFFD-497D-8C1E-C9089A09A9E4}" destId="{D9C6B908-33F8-40DA-8021-E5195D7615F3}" srcOrd="1" destOrd="0" presId="urn:microsoft.com/office/officeart/2005/8/layout/cycle6"/>
    <dgm:cxn modelId="{1EB549CE-25EE-4D17-9C7E-CAC0A9B39957}" type="presParOf" srcId="{BDE44D18-DFFD-497D-8C1E-C9089A09A9E4}" destId="{BDC208A2-9520-4D90-BD0B-729D3BBF8819}" srcOrd="2" destOrd="0" presId="urn:microsoft.com/office/officeart/2005/8/layout/cycle6"/>
    <dgm:cxn modelId="{F68DF788-4816-4574-9C22-5AC68B84B8A6}" type="presParOf" srcId="{BDE44D18-DFFD-497D-8C1E-C9089A09A9E4}" destId="{43BE2E8C-FC07-4F15-BE92-65E731ECE6D2}" srcOrd="3" destOrd="0" presId="urn:microsoft.com/office/officeart/2005/8/layout/cycle6"/>
    <dgm:cxn modelId="{127A2504-DDB6-40F7-99D2-A652032E26E1}" type="presParOf" srcId="{BDE44D18-DFFD-497D-8C1E-C9089A09A9E4}" destId="{68599F0E-9160-4940-BA5A-296208115808}" srcOrd="4" destOrd="0" presId="urn:microsoft.com/office/officeart/2005/8/layout/cycle6"/>
    <dgm:cxn modelId="{4734357F-5648-401E-B1D5-CEFF18FC9705}" type="presParOf" srcId="{BDE44D18-DFFD-497D-8C1E-C9089A09A9E4}" destId="{F2230B14-07C9-4D83-9BD1-8006F9CD5E11}" srcOrd="5" destOrd="0" presId="urn:microsoft.com/office/officeart/2005/8/layout/cycle6"/>
    <dgm:cxn modelId="{6429C3D7-FC87-4A7E-9AC2-8561D47D87C5}" type="presParOf" srcId="{BDE44D18-DFFD-497D-8C1E-C9089A09A9E4}" destId="{9C72931A-B66F-44CF-9E62-391E6597A84A}" srcOrd="6" destOrd="0" presId="urn:microsoft.com/office/officeart/2005/8/layout/cycle6"/>
    <dgm:cxn modelId="{4C8DB2C0-23CB-4F53-8E87-B69A2C1FAE7C}" type="presParOf" srcId="{BDE44D18-DFFD-497D-8C1E-C9089A09A9E4}" destId="{5736ADDF-F065-4572-A2AE-2508C9E964A4}" srcOrd="7" destOrd="0" presId="urn:microsoft.com/office/officeart/2005/8/layout/cycle6"/>
    <dgm:cxn modelId="{76AA5D43-B72F-495C-8151-31B2E1E17CFE}" type="presParOf" srcId="{BDE44D18-DFFD-497D-8C1E-C9089A09A9E4}" destId="{EDD11BFE-0D05-4BFB-864B-73E6075EB01E}" srcOrd="8" destOrd="0" presId="urn:microsoft.com/office/officeart/2005/8/layout/cycle6"/>
    <dgm:cxn modelId="{D80C4AE8-E08B-4C82-BBD1-11759C6C579D}" type="presParOf" srcId="{BDE44D18-DFFD-497D-8C1E-C9089A09A9E4}" destId="{79831D18-F049-41D9-9816-9F97BD6A06F9}" srcOrd="9" destOrd="0" presId="urn:microsoft.com/office/officeart/2005/8/layout/cycle6"/>
    <dgm:cxn modelId="{73C57114-1541-45CA-9073-8A9B4536D90E}" type="presParOf" srcId="{BDE44D18-DFFD-497D-8C1E-C9089A09A9E4}" destId="{866850D8-18BA-4359-941D-04B341CBBBDC}" srcOrd="10" destOrd="0" presId="urn:microsoft.com/office/officeart/2005/8/layout/cycle6"/>
    <dgm:cxn modelId="{706B0F7D-67A7-4FCD-84E4-98A1BA5C2163}" type="presParOf" srcId="{BDE44D18-DFFD-497D-8C1E-C9089A09A9E4}" destId="{9FEA0D79-CEA1-4E16-AD91-7F27BA23657E}" srcOrd="11" destOrd="0" presId="urn:microsoft.com/office/officeart/2005/8/layout/cycle6"/>
    <dgm:cxn modelId="{B6567EDD-4356-4334-8E18-6BD469FD2E60}" type="presParOf" srcId="{BDE44D18-DFFD-497D-8C1E-C9089A09A9E4}" destId="{9C66D5F3-4914-4C96-B6BB-2C1A77E3D1D0}" srcOrd="12" destOrd="0" presId="urn:microsoft.com/office/officeart/2005/8/layout/cycle6"/>
    <dgm:cxn modelId="{56037669-FF70-43A4-8AA5-39D5F57572BA}" type="presParOf" srcId="{BDE44D18-DFFD-497D-8C1E-C9089A09A9E4}" destId="{C2EDE605-9C0E-4E90-9AD0-62E275C08BB9}" srcOrd="13" destOrd="0" presId="urn:microsoft.com/office/officeart/2005/8/layout/cycle6"/>
    <dgm:cxn modelId="{C1873A0D-9FE8-4D36-A824-B23ECEF91A05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Расширение возможностей доступа к информационным ресурсам, </a:t>
          </a:r>
          <a:endParaRPr lang="ru-RU" sz="1200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Обеспечение защиты персональных данных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Формирование современной информационной и телекоммуникационной инфраструктуры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Создание системы электронного документооборота</a:t>
          </a:r>
          <a:endParaRPr lang="ru-RU" sz="12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835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B9BDF6C0-B17B-4C2D-9B78-A204895ADC72}" type="presOf" srcId="{142463D8-EA7F-46D8-B69A-0306EAC6ED28}" destId="{F2B48C06-2E98-473F-BBD3-155DD22C4958}" srcOrd="0" destOrd="0" presId="urn:microsoft.com/office/officeart/2005/8/layout/cycle6"/>
    <dgm:cxn modelId="{39F70AB8-3015-49D7-8582-A8F36C4057F2}" type="presOf" srcId="{364BD17F-6A95-4043-9C19-2689A68ED8C5}" destId="{9FEA0D79-CEA1-4E16-AD91-7F27BA23657E}" srcOrd="0" destOrd="0" presId="urn:microsoft.com/office/officeart/2005/8/layout/cycle6"/>
    <dgm:cxn modelId="{B7326A17-6C55-4D4D-A37C-A7C199DE7636}" type="presOf" srcId="{90D47756-AC8F-41D4-AB64-9D2D092B432A}" destId="{9C72931A-B66F-44CF-9E62-391E6597A84A}" srcOrd="0" destOrd="0" presId="urn:microsoft.com/office/officeart/2005/8/layout/cycle6"/>
    <dgm:cxn modelId="{4BB05B84-F529-4C6B-9CD4-2DFE77BFFEE7}" type="presOf" srcId="{B2B6F5D0-84D4-4130-98CA-2A01D1FAECEB}" destId="{BDC208A2-9520-4D90-BD0B-729D3BBF8819}" srcOrd="0" destOrd="0" presId="urn:microsoft.com/office/officeart/2005/8/layout/cycle6"/>
    <dgm:cxn modelId="{C06E5778-2B83-4AA6-911A-36C9D7DEB890}" type="presOf" srcId="{79F9C477-B452-4009-B26A-05A0109E62AA}" destId="{F2230B14-07C9-4D83-9BD1-8006F9CD5E11}" srcOrd="0" destOrd="0" presId="urn:microsoft.com/office/officeart/2005/8/layout/cycle6"/>
    <dgm:cxn modelId="{0F6EA753-E776-4AC5-8930-63840F0D3964}" type="presOf" srcId="{D9FD281D-ACFB-4F95-91ED-DAE4179F14E2}" destId="{EDD11BFE-0D05-4BFB-864B-73E6075EB01E}" srcOrd="0" destOrd="0" presId="urn:microsoft.com/office/officeart/2005/8/layout/cycle6"/>
    <dgm:cxn modelId="{872B6A49-887C-43D1-AF6B-AC5542E6BEF6}" type="presOf" srcId="{E103E21E-0E3D-4268-B07A-6DA3731832B3}" destId="{43BE2E8C-FC07-4F15-BE92-65E731ECE6D2}" srcOrd="0" destOrd="0" presId="urn:microsoft.com/office/officeart/2005/8/layout/cycle6"/>
    <dgm:cxn modelId="{04168A4F-65BE-4B3B-B151-EF6C8A3EF730}" type="presOf" srcId="{284C0474-AF4D-4723-A73E-F77B7395A839}" destId="{79831D18-F049-41D9-9816-9F97BD6A06F9}" srcOrd="0" destOrd="0" presId="urn:microsoft.com/office/officeart/2005/8/layout/cycle6"/>
    <dgm:cxn modelId="{F921BFA7-A403-4856-957F-9299E6625256}" type="presOf" srcId="{918031A6-21C1-410B-8C42-116BB12455C8}" destId="{BDE44D18-DFFD-497D-8C1E-C9089A09A9E4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6537CD00-A9DB-4336-A2A5-AA077B2DCAC2}" type="presOf" srcId="{F6E2F11F-F126-48C2-8C5A-4780A71FFB7E}" destId="{9C66D5F3-4914-4C96-B6BB-2C1A77E3D1D0}" srcOrd="0" destOrd="0" presId="urn:microsoft.com/office/officeart/2005/8/layout/cycle6"/>
    <dgm:cxn modelId="{44334F12-F0F4-480D-9031-74BF26E9008F}" type="presOf" srcId="{D355AF69-6DC1-45D7-A182-ACF847FB5C7C}" destId="{434C4D76-CA01-46E1-829E-0E4815F3511F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2ECA6B0C-817E-4DBA-B68D-BF4A50C05FBF}" type="presParOf" srcId="{BDE44D18-DFFD-497D-8C1E-C9089A09A9E4}" destId="{F2B48C06-2E98-473F-BBD3-155DD22C4958}" srcOrd="0" destOrd="0" presId="urn:microsoft.com/office/officeart/2005/8/layout/cycle6"/>
    <dgm:cxn modelId="{3E23C2EA-FE73-48D3-B7C6-317CE599CE28}" type="presParOf" srcId="{BDE44D18-DFFD-497D-8C1E-C9089A09A9E4}" destId="{D9C6B908-33F8-40DA-8021-E5195D7615F3}" srcOrd="1" destOrd="0" presId="urn:microsoft.com/office/officeart/2005/8/layout/cycle6"/>
    <dgm:cxn modelId="{2E71D3D7-A8FF-411C-A502-088EC648E5F0}" type="presParOf" srcId="{BDE44D18-DFFD-497D-8C1E-C9089A09A9E4}" destId="{BDC208A2-9520-4D90-BD0B-729D3BBF8819}" srcOrd="2" destOrd="0" presId="urn:microsoft.com/office/officeart/2005/8/layout/cycle6"/>
    <dgm:cxn modelId="{2AE8D48A-A028-4A83-B575-9C4CAC168905}" type="presParOf" srcId="{BDE44D18-DFFD-497D-8C1E-C9089A09A9E4}" destId="{43BE2E8C-FC07-4F15-BE92-65E731ECE6D2}" srcOrd="3" destOrd="0" presId="urn:microsoft.com/office/officeart/2005/8/layout/cycle6"/>
    <dgm:cxn modelId="{3C251317-FD7C-4293-B130-EC742EDFC367}" type="presParOf" srcId="{BDE44D18-DFFD-497D-8C1E-C9089A09A9E4}" destId="{68599F0E-9160-4940-BA5A-296208115808}" srcOrd="4" destOrd="0" presId="urn:microsoft.com/office/officeart/2005/8/layout/cycle6"/>
    <dgm:cxn modelId="{92505CFE-7881-46DB-A8CD-C2505DED2DC0}" type="presParOf" srcId="{BDE44D18-DFFD-497D-8C1E-C9089A09A9E4}" destId="{F2230B14-07C9-4D83-9BD1-8006F9CD5E11}" srcOrd="5" destOrd="0" presId="urn:microsoft.com/office/officeart/2005/8/layout/cycle6"/>
    <dgm:cxn modelId="{45DD6F65-CE98-48B6-9A2A-48114C69E5F1}" type="presParOf" srcId="{BDE44D18-DFFD-497D-8C1E-C9089A09A9E4}" destId="{9C72931A-B66F-44CF-9E62-391E6597A84A}" srcOrd="6" destOrd="0" presId="urn:microsoft.com/office/officeart/2005/8/layout/cycle6"/>
    <dgm:cxn modelId="{06A6F033-4BDA-4944-A73A-3F19D8BF5E04}" type="presParOf" srcId="{BDE44D18-DFFD-497D-8C1E-C9089A09A9E4}" destId="{5736ADDF-F065-4572-A2AE-2508C9E964A4}" srcOrd="7" destOrd="0" presId="urn:microsoft.com/office/officeart/2005/8/layout/cycle6"/>
    <dgm:cxn modelId="{ECF83032-5119-4D04-BB29-016A081E250C}" type="presParOf" srcId="{BDE44D18-DFFD-497D-8C1E-C9089A09A9E4}" destId="{EDD11BFE-0D05-4BFB-864B-73E6075EB01E}" srcOrd="8" destOrd="0" presId="urn:microsoft.com/office/officeart/2005/8/layout/cycle6"/>
    <dgm:cxn modelId="{1D64C96F-FBCB-49DF-B99C-DA6C41229B88}" type="presParOf" srcId="{BDE44D18-DFFD-497D-8C1E-C9089A09A9E4}" destId="{79831D18-F049-41D9-9816-9F97BD6A06F9}" srcOrd="9" destOrd="0" presId="urn:microsoft.com/office/officeart/2005/8/layout/cycle6"/>
    <dgm:cxn modelId="{A318F411-64C3-4599-95C2-D580D189212B}" type="presParOf" srcId="{BDE44D18-DFFD-497D-8C1E-C9089A09A9E4}" destId="{866850D8-18BA-4359-941D-04B341CBBBDC}" srcOrd="10" destOrd="0" presId="urn:microsoft.com/office/officeart/2005/8/layout/cycle6"/>
    <dgm:cxn modelId="{90459DCD-5E32-4AAA-94E3-85278AF3F207}" type="presParOf" srcId="{BDE44D18-DFFD-497D-8C1E-C9089A09A9E4}" destId="{9FEA0D79-CEA1-4E16-AD91-7F27BA23657E}" srcOrd="11" destOrd="0" presId="urn:microsoft.com/office/officeart/2005/8/layout/cycle6"/>
    <dgm:cxn modelId="{5197503A-2311-402E-A0FF-B63F206F7AD1}" type="presParOf" srcId="{BDE44D18-DFFD-497D-8C1E-C9089A09A9E4}" destId="{9C66D5F3-4914-4C96-B6BB-2C1A77E3D1D0}" srcOrd="12" destOrd="0" presId="urn:microsoft.com/office/officeart/2005/8/layout/cycle6"/>
    <dgm:cxn modelId="{8B1EC9AA-628D-4F3F-863C-360C24B77F40}" type="presParOf" srcId="{BDE44D18-DFFD-497D-8C1E-C9089A09A9E4}" destId="{C2EDE605-9C0E-4E90-9AD0-62E275C08BB9}" srcOrd="13" destOrd="0" presId="urn:microsoft.com/office/officeart/2005/8/layout/cycle6"/>
    <dgm:cxn modelId="{648F5E27-35B8-4DA7-AEC8-27FD75696E87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24089-D314-4A9A-82E0-2C423EFE513E}">
      <dsp:nvSpPr>
        <dsp:cNvPr id="0" name=""/>
        <dsp:cNvSpPr/>
      </dsp:nvSpPr>
      <dsp:spPr>
        <a:xfrm>
          <a:off x="0" y="165618"/>
          <a:ext cx="5141370" cy="5141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B4380-2A2B-44E8-A3D2-40AD02D02B6A}">
      <dsp:nvSpPr>
        <dsp:cNvPr id="0" name=""/>
        <dsp:cNvSpPr/>
      </dsp:nvSpPr>
      <dsp:spPr>
        <a:xfrm>
          <a:off x="2570685" y="165618"/>
          <a:ext cx="5998265" cy="5141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место – </a:t>
          </a:r>
          <a:r>
            <a:rPr lang="ru-RU" sz="2000" b="1" kern="1200" dirty="0" smtClean="0"/>
            <a:t>образование-</a:t>
          </a:r>
          <a:r>
            <a:rPr lang="ru-RU" sz="1600" kern="1200" dirty="0" smtClean="0"/>
            <a:t> 201825,3 (54%)</a:t>
          </a:r>
          <a:endParaRPr lang="ru-RU" sz="1600" kern="1200" dirty="0"/>
        </a:p>
      </dsp:txBody>
      <dsp:txXfrm>
        <a:off x="2570685" y="165618"/>
        <a:ext cx="5998265" cy="822619"/>
      </dsp:txXfrm>
    </dsp:sp>
    <dsp:sp modelId="{B65B730C-4495-4D1A-BCAD-39C201D0061C}">
      <dsp:nvSpPr>
        <dsp:cNvPr id="0" name=""/>
        <dsp:cNvSpPr/>
      </dsp:nvSpPr>
      <dsp:spPr>
        <a:xfrm>
          <a:off x="539843" y="988237"/>
          <a:ext cx="4061682" cy="406168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25BA7-1BDB-423A-AD38-14977014D577}">
      <dsp:nvSpPr>
        <dsp:cNvPr id="0" name=""/>
        <dsp:cNvSpPr/>
      </dsp:nvSpPr>
      <dsp:spPr>
        <a:xfrm>
          <a:off x="2570685" y="988237"/>
          <a:ext cx="5998265" cy="4061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место - </a:t>
          </a:r>
          <a:r>
            <a:rPr lang="ru-RU" sz="1600" b="1" kern="1200" dirty="0" smtClean="0"/>
            <a:t>общегосударственные вопросы </a:t>
          </a:r>
          <a:r>
            <a:rPr lang="ru-RU" sz="1800" b="1" kern="1200" dirty="0" smtClean="0"/>
            <a:t>– </a:t>
          </a:r>
          <a:r>
            <a:rPr lang="ru-RU" sz="1600" kern="1200" dirty="0" smtClean="0"/>
            <a:t>48661,3тыс. руб. (13 %)</a:t>
          </a:r>
          <a:endParaRPr lang="ru-RU" sz="1600" kern="1200" dirty="0"/>
        </a:p>
      </dsp:txBody>
      <dsp:txXfrm>
        <a:off x="2570685" y="988237"/>
        <a:ext cx="5998265" cy="822619"/>
      </dsp:txXfrm>
    </dsp:sp>
    <dsp:sp modelId="{19FD3D09-BC8C-410F-A2CB-9D5E42233E73}">
      <dsp:nvSpPr>
        <dsp:cNvPr id="0" name=""/>
        <dsp:cNvSpPr/>
      </dsp:nvSpPr>
      <dsp:spPr>
        <a:xfrm>
          <a:off x="1079687" y="1810856"/>
          <a:ext cx="2981994" cy="29819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A170E-37B7-47CE-BBC2-4A5AFA2A48CA}">
      <dsp:nvSpPr>
        <dsp:cNvPr id="0" name=""/>
        <dsp:cNvSpPr/>
      </dsp:nvSpPr>
      <dsp:spPr>
        <a:xfrm>
          <a:off x="2570685" y="1810856"/>
          <a:ext cx="5998265" cy="2981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место – </a:t>
          </a:r>
          <a:r>
            <a:rPr lang="ru-RU" sz="1600" b="1" kern="1200" dirty="0" smtClean="0"/>
            <a:t>жилищно-коммунальное хозяйство</a:t>
          </a:r>
          <a:r>
            <a:rPr lang="ru-RU" sz="1600" kern="1200" dirty="0" smtClean="0"/>
            <a:t>– 35305,5 </a:t>
          </a:r>
          <a:r>
            <a:rPr lang="ru-RU" sz="1600" kern="1200" dirty="0" err="1" smtClean="0"/>
            <a:t>тыс.руб</a:t>
          </a:r>
          <a:r>
            <a:rPr lang="ru-RU" sz="1600" kern="1200" dirty="0" smtClean="0"/>
            <a:t>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(9%) </a:t>
          </a:r>
          <a:endParaRPr lang="ru-RU" sz="1600" kern="1200" dirty="0"/>
        </a:p>
      </dsp:txBody>
      <dsp:txXfrm>
        <a:off x="2570685" y="1810856"/>
        <a:ext cx="5998265" cy="822619"/>
      </dsp:txXfrm>
    </dsp:sp>
    <dsp:sp modelId="{2ED18418-C9A8-46E5-BBA1-8E1AF8B6D3EF}">
      <dsp:nvSpPr>
        <dsp:cNvPr id="0" name=""/>
        <dsp:cNvSpPr/>
      </dsp:nvSpPr>
      <dsp:spPr>
        <a:xfrm>
          <a:off x="1619531" y="2633476"/>
          <a:ext cx="1902307" cy="19023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564C3-F602-4B44-BBCC-76D37A737F9B}">
      <dsp:nvSpPr>
        <dsp:cNvPr id="0" name=""/>
        <dsp:cNvSpPr/>
      </dsp:nvSpPr>
      <dsp:spPr>
        <a:xfrm>
          <a:off x="2570685" y="2592291"/>
          <a:ext cx="5998265" cy="19023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место –</a:t>
          </a:r>
          <a:r>
            <a:rPr lang="ru-RU" sz="1600" b="1" kern="1200" dirty="0" smtClean="0"/>
            <a:t>культура, кинематография – 29457,3</a:t>
          </a:r>
          <a:r>
            <a:rPr lang="ru-RU" sz="1600" kern="1200" dirty="0" smtClean="0"/>
            <a:t>тыс. руб.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(8 %)</a:t>
          </a:r>
          <a:endParaRPr lang="ru-RU" sz="1600" kern="1200" dirty="0"/>
        </a:p>
      </dsp:txBody>
      <dsp:txXfrm>
        <a:off x="2570685" y="2592291"/>
        <a:ext cx="5998265" cy="822619"/>
      </dsp:txXfrm>
    </dsp:sp>
    <dsp:sp modelId="{1DB279E7-9370-4C4C-ABD9-8081261ADEE0}">
      <dsp:nvSpPr>
        <dsp:cNvPr id="0" name=""/>
        <dsp:cNvSpPr/>
      </dsp:nvSpPr>
      <dsp:spPr>
        <a:xfrm>
          <a:off x="2159375" y="3456095"/>
          <a:ext cx="822619" cy="82261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BC475-6F2F-42BA-AC78-FEBE20E96697}">
      <dsp:nvSpPr>
        <dsp:cNvPr id="0" name=""/>
        <dsp:cNvSpPr/>
      </dsp:nvSpPr>
      <dsp:spPr>
        <a:xfrm>
          <a:off x="2570685" y="3456095"/>
          <a:ext cx="5998265" cy="8226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 место – </a:t>
          </a:r>
          <a:r>
            <a:rPr lang="ru-RU" sz="1600" b="1" kern="1200" dirty="0" smtClean="0"/>
            <a:t>национальная экономика-  </a:t>
          </a:r>
          <a:r>
            <a:rPr lang="ru-RU" sz="1600" kern="1200" dirty="0" smtClean="0"/>
            <a:t>25808,0тыс.руб.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(7%)</a:t>
          </a:r>
          <a:endParaRPr lang="ru-RU" sz="1600" kern="1200" dirty="0"/>
        </a:p>
      </dsp:txBody>
      <dsp:txXfrm>
        <a:off x="2570685" y="3456095"/>
        <a:ext cx="5998265" cy="822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9179-EE39-4F9C-B15A-4388083BA301}">
      <dsp:nvSpPr>
        <dsp:cNvPr id="0" name=""/>
        <dsp:cNvSpPr/>
      </dsp:nvSpPr>
      <dsp:spPr>
        <a:xfrm>
          <a:off x="1711111" y="48693"/>
          <a:ext cx="3787870" cy="106082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Цель: Создание благоприятных условий для сохранения  и развития  культуры</a:t>
          </a:r>
          <a:endParaRPr lang="ru-RU" sz="1200" kern="1200" dirty="0"/>
        </a:p>
      </dsp:txBody>
      <dsp:txXfrm>
        <a:off x="2216160" y="234337"/>
        <a:ext cx="2777771" cy="477371"/>
      </dsp:txXfrm>
    </dsp:sp>
    <dsp:sp modelId="{1E572E8A-018C-4623-8F88-2DA7FA19F0A0}">
      <dsp:nvSpPr>
        <dsp:cNvPr id="0" name=""/>
        <dsp:cNvSpPr/>
      </dsp:nvSpPr>
      <dsp:spPr>
        <a:xfrm>
          <a:off x="2846128" y="729094"/>
          <a:ext cx="4355415" cy="1052177"/>
        </a:xfrm>
        <a:prstGeom prst="ellipse">
          <a:avLst/>
        </a:prstGeom>
        <a:solidFill>
          <a:schemeClr val="accent2">
            <a:alpha val="50000"/>
            <a:hueOff val="-3277702"/>
            <a:satOff val="-3888"/>
            <a:lumOff val="-20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kern="1200" dirty="0"/>
        </a:p>
      </dsp:txBody>
      <dsp:txXfrm>
        <a:off x="4178159" y="1000906"/>
        <a:ext cx="2613249" cy="578697"/>
      </dsp:txXfrm>
    </dsp:sp>
    <dsp:sp modelId="{A1D1D5E7-A1D4-4484-B224-82F6EE009572}">
      <dsp:nvSpPr>
        <dsp:cNvPr id="0" name=""/>
        <dsp:cNvSpPr/>
      </dsp:nvSpPr>
      <dsp:spPr>
        <a:xfrm>
          <a:off x="0" y="729273"/>
          <a:ext cx="4372513" cy="1052177"/>
        </a:xfrm>
        <a:prstGeom prst="ellipse">
          <a:avLst/>
        </a:prstGeom>
        <a:solidFill>
          <a:schemeClr val="accent2">
            <a:alpha val="50000"/>
            <a:hueOff val="-6555403"/>
            <a:satOff val="-7776"/>
            <a:lumOff val="-41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культурного наследия,  развитие библиотечного обслуживания</a:t>
          </a:r>
          <a:endParaRPr lang="ru-RU" sz="1200" kern="1200" dirty="0"/>
        </a:p>
      </dsp:txBody>
      <dsp:txXfrm>
        <a:off x="411744" y="1001085"/>
        <a:ext cx="2623507" cy="578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1124592" y="-65116"/>
          <a:ext cx="3888433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kern="1200" dirty="0"/>
        </a:p>
      </dsp:txBody>
      <dsp:txXfrm>
        <a:off x="1143340" y="-46368"/>
        <a:ext cx="3850937" cy="346554"/>
      </dsp:txXfrm>
    </dsp:sp>
    <dsp:sp modelId="{BDC208A2-9520-4D90-BD0B-729D3BBF8819}">
      <dsp:nvSpPr>
        <dsp:cNvPr id="0" name=""/>
        <dsp:cNvSpPr/>
      </dsp:nvSpPr>
      <dsp:spPr>
        <a:xfrm>
          <a:off x="284631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92019" y="433860"/>
          <a:ext cx="2850172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Организация и обеспечение бюджетного процесса, </a:t>
          </a:r>
          <a:endParaRPr lang="ru-RU" sz="1100" kern="1200" dirty="0"/>
        </a:p>
      </dsp:txBody>
      <dsp:txXfrm>
        <a:off x="321076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10693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408039" y="936102"/>
          <a:ext cx="2323082" cy="672085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Создание условий для повышения качества и эффективного  управления муниципальными финансами</a:t>
          </a:r>
          <a:endParaRPr lang="ru-RU" sz="1100" kern="1200" dirty="0"/>
        </a:p>
      </dsp:txBody>
      <dsp:txXfrm>
        <a:off x="344084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4101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67679" y="936103"/>
          <a:ext cx="2683210" cy="697651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Эффективное управление муниципальным долгом</a:t>
          </a:r>
          <a:endParaRPr lang="ru-RU" sz="1100" kern="1200" dirty="0"/>
        </a:p>
      </dsp:txBody>
      <dsp:txXfrm>
        <a:off x="20173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41925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95673" y="397285"/>
          <a:ext cx="2933410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Обеспечение сбалансированности и устойчивости муниципального бюджета</a:t>
          </a:r>
          <a:endParaRPr lang="ru-RU" sz="1100" kern="1200" dirty="0"/>
        </a:p>
      </dsp:txBody>
      <dsp:txXfrm>
        <a:off x="11442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69424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578918" y="-65116"/>
          <a:ext cx="4938162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kern="1200" dirty="0"/>
        </a:p>
      </dsp:txBody>
      <dsp:txXfrm>
        <a:off x="597666" y="-46368"/>
        <a:ext cx="4900666" cy="346554"/>
      </dsp:txXfrm>
    </dsp:sp>
    <dsp:sp modelId="{BDC208A2-9520-4D90-BD0B-729D3BBF8819}">
      <dsp:nvSpPr>
        <dsp:cNvPr id="0" name=""/>
        <dsp:cNvSpPr/>
      </dsp:nvSpPr>
      <dsp:spPr>
        <a:xfrm>
          <a:off x="282550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71209" y="433860"/>
          <a:ext cx="2850172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Расширение возможностей доступа к информационным ресурсам, </a:t>
          </a:r>
          <a:endParaRPr lang="ru-RU" sz="1200" kern="1200" dirty="0"/>
        </a:p>
      </dsp:txBody>
      <dsp:txXfrm>
        <a:off x="318995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08612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387229" y="936102"/>
          <a:ext cx="2323082" cy="672085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защиты персональных данных</a:t>
          </a:r>
          <a:endParaRPr lang="ru-RU" sz="1200" kern="1200" dirty="0"/>
        </a:p>
      </dsp:txBody>
      <dsp:txXfrm>
        <a:off x="342003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2020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46869" y="936103"/>
          <a:ext cx="2683210" cy="697651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Формирование современной информационной и телекоммуникационной инфраструктуры</a:t>
          </a:r>
          <a:endParaRPr lang="ru-RU" sz="1200" kern="1200" dirty="0"/>
        </a:p>
      </dsp:txBody>
      <dsp:txXfrm>
        <a:off x="18092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39844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74863" y="397285"/>
          <a:ext cx="2933410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системы электронного документооборота</a:t>
          </a:r>
          <a:endParaRPr lang="ru-RU" sz="1200" kern="1200" dirty="0"/>
        </a:p>
      </dsp:txBody>
      <dsp:txXfrm>
        <a:off x="9361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48615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0.86842</cdr:x>
      <cdr:y>0.14474</cdr:y>
    </cdr:from>
    <cdr:to>
      <cdr:x>0.97981</cdr:x>
      <cdr:y>0.31182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0.85088</cdr:x>
      <cdr:y>0.11842</cdr:y>
    </cdr:from>
    <cdr:to>
      <cdr:x>0.96227</cdr:x>
      <cdr:y>0.28551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0.30975</cdr:x>
      <cdr:y>0.8528</cdr:y>
    </cdr:from>
    <cdr:to>
      <cdr:x>0.48677</cdr:x>
      <cdr:y>0.91161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520280" y="4176464"/>
          <a:ext cx="1440383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</cdr:x>
      <cdr:y>0.773</cdr:y>
    </cdr:from>
    <cdr:to>
      <cdr:x>0.42699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16225" y="3113756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0.85806</cdr:y>
    </cdr:from>
    <cdr:to>
      <cdr:x>0.3186</cdr:x>
      <cdr:y>0.92956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72208" y="4202229"/>
          <a:ext cx="720081" cy="35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46,3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0.49559</cdr:x>
      <cdr:y>0.8528</cdr:y>
    </cdr:from>
    <cdr:to>
      <cdr:x>0.57524</cdr:x>
      <cdr:y>0.92632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32449" y="4176465"/>
          <a:ext cx="64807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40,7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0.67997</cdr:x>
      <cdr:y>0.87593</cdr:y>
    </cdr:from>
    <cdr:to>
      <cdr:x>0.83695</cdr:x>
      <cdr:y>0.96531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96322" y="352839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Уровень долговой нагрузки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0.79997</cdr:x>
      <cdr:y>0.39328</cdr:y>
    </cdr:from>
    <cdr:to>
      <cdr:x>0.92695</cdr:x>
      <cdr:y>0.62028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418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0.18997</cdr:x>
      <cdr:y>0.69231</cdr:y>
    </cdr:from>
    <cdr:to>
      <cdr:x>0.39696</cdr:x>
      <cdr:y>0.78462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367930" y="3240360"/>
          <a:ext cx="14904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0.73846</cdr:y>
    </cdr:from>
    <cdr:to>
      <cdr:x>0.33997</cdr:x>
      <cdr:y>0.8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872208" y="3616512"/>
          <a:ext cx="893978" cy="301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492,1тыс.руб.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0.73846</cdr:y>
    </cdr:from>
    <cdr:to>
      <cdr:x>0.59997</cdr:x>
      <cdr:y>0.8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00401" y="3456384"/>
          <a:ext cx="71985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35,3тыс.руб.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0.67259</cdr:x>
      <cdr:y>0.72308</cdr:y>
    </cdr:from>
    <cdr:to>
      <cdr:x>0.92924</cdr:x>
      <cdr:y>0.84615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7" y="3541168"/>
          <a:ext cx="2088233" cy="602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Расходы на обслуживание</a:t>
          </a:r>
        </a:p>
        <a:p xmlns:a="http://schemas.openxmlformats.org/drawingml/2006/main">
          <a:r>
            <a:rPr lang="ru-RU" sz="1100" dirty="0" smtClean="0"/>
            <a:t> муниципального  долга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89243"/>
            <a:ext cx="5438775" cy="444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48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A9A653-6E0D-43E8-BADA-C4F42B27E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F419C-6DE3-4A5D-B5A0-12B126B621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E3F0-F957-4D7E-8994-1F40EE0B39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5551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144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129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7721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0372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2648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9471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3512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0564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1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8648-824B-4D46-9293-D9C5A8E159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297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4964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3809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272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1579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9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5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91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7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1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67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69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5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A96C-A498-414C-9B2E-9156D2FB97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165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00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134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93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28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3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74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48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03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7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E8504-6F43-438D-9B80-FEA8CEAA4C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83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149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13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36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879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65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55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897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97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7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125C-944C-4512-B394-0B5C14E145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08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89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514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099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292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668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64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766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927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7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B4EB5-A4C7-406A-9337-3DA35912F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650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445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823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715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3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788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222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214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87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CE1B-6E29-40E3-9489-96224324DD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586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379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229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90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76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675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89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04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387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7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6139E-EB53-44A7-8BD4-5629AE0BD4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4912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860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431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558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590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734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08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28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895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8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AE19-C686-4D62-AC5B-C0EA5DE8C8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117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453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93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16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468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986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22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766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137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9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9EDC6-74FE-4759-A8A1-B64446B94E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845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1254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528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238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27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6110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831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921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6370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3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7F95B5C-F00B-43F9-BECA-E32009FA651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4" r:id="rId1"/>
    <p:sldLayoutId id="2147485495" r:id="rId2"/>
    <p:sldLayoutId id="2147485496" r:id="rId3"/>
    <p:sldLayoutId id="2147485497" r:id="rId4"/>
    <p:sldLayoutId id="2147485498" r:id="rId5"/>
    <p:sldLayoutId id="2147485499" r:id="rId6"/>
    <p:sldLayoutId id="2147485500" r:id="rId7"/>
    <p:sldLayoutId id="2147485501" r:id="rId8"/>
    <p:sldLayoutId id="2147485502" r:id="rId9"/>
    <p:sldLayoutId id="2147485503" r:id="rId10"/>
    <p:sldLayoutId id="214748550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05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06" r:id="rId1"/>
    <p:sldLayoutId id="2147485507" r:id="rId2"/>
    <p:sldLayoutId id="2147485508" r:id="rId3"/>
    <p:sldLayoutId id="2147485509" r:id="rId4"/>
    <p:sldLayoutId id="2147485510" r:id="rId5"/>
    <p:sldLayoutId id="2147485511" r:id="rId6"/>
    <p:sldLayoutId id="2147485512" r:id="rId7"/>
    <p:sldLayoutId id="2147485513" r:id="rId8"/>
    <p:sldLayoutId id="2147485514" r:id="rId9"/>
    <p:sldLayoutId id="2147485515" r:id="rId10"/>
    <p:sldLayoutId id="2147485516" r:id="rId11"/>
    <p:sldLayoutId id="2147485517" r:id="rId12"/>
    <p:sldLayoutId id="2147485518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4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20" r:id="rId1"/>
    <p:sldLayoutId id="2147485521" r:id="rId2"/>
    <p:sldLayoutId id="2147485522" r:id="rId3"/>
    <p:sldLayoutId id="2147485523" r:id="rId4"/>
    <p:sldLayoutId id="2147485524" r:id="rId5"/>
    <p:sldLayoutId id="2147485525" r:id="rId6"/>
    <p:sldLayoutId id="2147485526" r:id="rId7"/>
    <p:sldLayoutId id="2147485527" r:id="rId8"/>
    <p:sldLayoutId id="2147485528" r:id="rId9"/>
    <p:sldLayoutId id="2147485529" r:id="rId10"/>
    <p:sldLayoutId id="2147485530" r:id="rId11"/>
    <p:sldLayoutId id="2147485531" r:id="rId12"/>
    <p:sldLayoutId id="2147485532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4" r:id="rId1"/>
    <p:sldLayoutId id="2147485535" r:id="rId2"/>
    <p:sldLayoutId id="2147485536" r:id="rId3"/>
    <p:sldLayoutId id="2147485537" r:id="rId4"/>
    <p:sldLayoutId id="2147485538" r:id="rId5"/>
    <p:sldLayoutId id="2147485539" r:id="rId6"/>
    <p:sldLayoutId id="2147485540" r:id="rId7"/>
    <p:sldLayoutId id="2147485541" r:id="rId8"/>
    <p:sldLayoutId id="2147485542" r:id="rId9"/>
    <p:sldLayoutId id="2147485543" r:id="rId10"/>
    <p:sldLayoutId id="2147485544" r:id="rId11"/>
    <p:sldLayoutId id="2147485545" r:id="rId12"/>
    <p:sldLayoutId id="2147485546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4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  <p:sldLayoutId id="2147485556" r:id="rId9"/>
    <p:sldLayoutId id="2147485557" r:id="rId10"/>
    <p:sldLayoutId id="2147485558" r:id="rId11"/>
    <p:sldLayoutId id="2147485559" r:id="rId12"/>
    <p:sldLayoutId id="2147485560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0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62" r:id="rId1"/>
    <p:sldLayoutId id="2147485563" r:id="rId2"/>
    <p:sldLayoutId id="2147485564" r:id="rId3"/>
    <p:sldLayoutId id="2147485565" r:id="rId4"/>
    <p:sldLayoutId id="2147485566" r:id="rId5"/>
    <p:sldLayoutId id="2147485567" r:id="rId6"/>
    <p:sldLayoutId id="2147485568" r:id="rId7"/>
    <p:sldLayoutId id="2147485569" r:id="rId8"/>
    <p:sldLayoutId id="2147485570" r:id="rId9"/>
    <p:sldLayoutId id="2147485571" r:id="rId10"/>
    <p:sldLayoutId id="2147485572" r:id="rId11"/>
    <p:sldLayoutId id="2147485573" r:id="rId12"/>
    <p:sldLayoutId id="2147485574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0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76" r:id="rId1"/>
    <p:sldLayoutId id="2147485577" r:id="rId2"/>
    <p:sldLayoutId id="2147485578" r:id="rId3"/>
    <p:sldLayoutId id="2147485579" r:id="rId4"/>
    <p:sldLayoutId id="2147485580" r:id="rId5"/>
    <p:sldLayoutId id="2147485581" r:id="rId6"/>
    <p:sldLayoutId id="2147485582" r:id="rId7"/>
    <p:sldLayoutId id="2147485583" r:id="rId8"/>
    <p:sldLayoutId id="2147485584" r:id="rId9"/>
    <p:sldLayoutId id="2147485585" r:id="rId10"/>
    <p:sldLayoutId id="2147485586" r:id="rId11"/>
    <p:sldLayoutId id="2147485587" r:id="rId12"/>
    <p:sldLayoutId id="2147485588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4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0" r:id="rId1"/>
    <p:sldLayoutId id="2147485591" r:id="rId2"/>
    <p:sldLayoutId id="2147485592" r:id="rId3"/>
    <p:sldLayoutId id="2147485593" r:id="rId4"/>
    <p:sldLayoutId id="2147485594" r:id="rId5"/>
    <p:sldLayoutId id="2147485595" r:id="rId6"/>
    <p:sldLayoutId id="2147485596" r:id="rId7"/>
    <p:sldLayoutId id="2147485597" r:id="rId8"/>
    <p:sldLayoutId id="2147485598" r:id="rId9"/>
    <p:sldLayoutId id="2147485599" r:id="rId10"/>
    <p:sldLayoutId id="2147485600" r:id="rId11"/>
    <p:sldLayoutId id="2147485601" r:id="rId12"/>
    <p:sldLayoutId id="2147485602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1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04" r:id="rId1"/>
    <p:sldLayoutId id="2147485605" r:id="rId2"/>
    <p:sldLayoutId id="2147485606" r:id="rId3"/>
    <p:sldLayoutId id="2147485607" r:id="rId4"/>
    <p:sldLayoutId id="2147485608" r:id="rId5"/>
    <p:sldLayoutId id="2147485609" r:id="rId6"/>
    <p:sldLayoutId id="2147485610" r:id="rId7"/>
    <p:sldLayoutId id="2147485611" r:id="rId8"/>
    <p:sldLayoutId id="2147485612" r:id="rId9"/>
    <p:sldLayoutId id="2147485613" r:id="rId10"/>
    <p:sldLayoutId id="2147485614" r:id="rId11"/>
    <p:sldLayoutId id="2147485615" r:id="rId12"/>
    <p:sldLayoutId id="2147485616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5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88300" cy="4896544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ПУТЕВОДИТЕЛЬ К ПРОЕКТУ РЕШЕНИЯ СОВЕТА НАРОДНЫХ ДЕПУТАТОВ МО «ГОРОД АДЫГЕЙСК» «О ГОДОВОМ ОТЧЕТЕ  ОБ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ИСПОЛНЕНИИ БЮДЖЕТА МУНИЦИПАЛЬНОГО ОБРАЗОВАНИЯ «ГОРОД АДЫГЕЙСК»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ЗА 2018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haroni" pitchFamily="2" charset="-79"/>
              </a:rPr>
              <a:t> 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ГОД»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548656"/>
              </p:ext>
            </p:extLst>
          </p:nvPr>
        </p:nvGraphicFramePr>
        <p:xfrm>
          <a:off x="467544" y="620688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48142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78298"/>
              </p:ext>
            </p:extLst>
          </p:nvPr>
        </p:nvGraphicFramePr>
        <p:xfrm>
          <a:off x="395536" y="548680"/>
          <a:ext cx="8064896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2555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424936" cy="1008111"/>
          </a:xfrm>
        </p:spPr>
        <p:txBody>
          <a:bodyPr lIns="91440" tIns="45720" rIns="91440" bIns="45720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направления расходов с учетом их удельного веса в общем объеме расходов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2018 г.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82041165"/>
              </p:ext>
            </p:extLst>
          </p:nvPr>
        </p:nvGraphicFramePr>
        <p:xfrm>
          <a:off x="467544" y="1484785"/>
          <a:ext cx="8568951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889576"/>
              </p:ext>
            </p:extLst>
          </p:nvPr>
        </p:nvGraphicFramePr>
        <p:xfrm>
          <a:off x="755576" y="188640"/>
          <a:ext cx="7992888" cy="648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Лист" r:id="rId4" imgW="7381923" imgH="10248930" progId="Excel.Sheet.12">
                  <p:embed/>
                </p:oleObj>
              </mc:Choice>
              <mc:Fallback>
                <p:oleObj name="Лист" r:id="rId4" imgW="7381923" imgH="102489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88640"/>
                        <a:ext cx="7992888" cy="6480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28996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48872" cy="648072"/>
          </a:xfrm>
          <a:effectLst/>
        </p:spPr>
        <p:txBody>
          <a:bodyPr/>
          <a:lstStyle/>
          <a:p>
            <a:pPr algn="ctr"/>
            <a:r>
              <a:rPr lang="ru-RU" sz="2000" i="1" dirty="0" smtClean="0"/>
              <a:t>Непрограммные расходы МО «Город Адыгейск» за 2018г.</a:t>
            </a:r>
            <a:endParaRPr lang="ru-RU" sz="2000" i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91753134"/>
              </p:ext>
            </p:extLst>
          </p:nvPr>
        </p:nvGraphicFramePr>
        <p:xfrm>
          <a:off x="395536" y="908720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4454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19" cy="792088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Муниципальные программы и непрограммные расходы за 2018г. по МО «Город Адыгейск»</a:t>
            </a:r>
            <a:endParaRPr lang="ru-RU" sz="2000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04607583"/>
              </p:ext>
            </p:extLst>
          </p:nvPr>
        </p:nvGraphicFramePr>
        <p:xfrm>
          <a:off x="467544" y="1025352"/>
          <a:ext cx="963831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9569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41837"/>
              </p:ext>
            </p:extLst>
          </p:nvPr>
        </p:nvGraphicFramePr>
        <p:xfrm>
          <a:off x="1043608" y="1052735"/>
          <a:ext cx="7704855" cy="4968547"/>
        </p:xfrm>
        <a:graphic>
          <a:graphicData uri="http://schemas.openxmlformats.org/drawingml/2006/table">
            <a:tbl>
              <a:tblPr firstRow="1"/>
              <a:tblGrid>
                <a:gridCol w="5365481"/>
                <a:gridCol w="991586"/>
                <a:gridCol w="795836"/>
                <a:gridCol w="551952"/>
              </a:tblGrid>
              <a:tr h="168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Наименование показателя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ПЛАН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ФАКТ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% исп.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5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Муниципальные программы муниципального образования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320 426,7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316 435,2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98,8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образования в муниципальном образовании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189 264,4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186 634,7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98,6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физической культуры и спорта в муниципальном образовании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270,0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260,7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96,5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"Социальная поддержка граждан в муниципальном образовании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790,0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787,8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99,7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муниципального образования "Город Адыгейск" "Управление муниципальными финансами на 2015-2019 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4 303,9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4 204,5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97,7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"Информатизация администрации муниципального образования "Город Адыгейск " на 2015-2017 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641,9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630,8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98,3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9795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"Безопасный город" на 2017-2020 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5 101,9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4 962,2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97,3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047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дорожного хозяйства, обеспечение сохранности автомобильных дорог и повышение  безопасности дорожного движения  муниципального образования "Город Адыгейск" на 2016-2022 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27 663,7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27 663,6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100,0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"Благоустройство муниципального образования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5 413,9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5 327,5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98,4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"Поддержка и развитие средств массовой информации (МУП "Редакция газеты "Единства")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4 100,0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4 100,0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100,0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"Обеспечение доступным и комфортным жильём на 2017-2020г."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23 291,4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22 973,5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98,6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и сохранение культуры в муниципальном образовании "Город Адыгейск" на 2017-2019годы.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39 040,1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38 498,3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98,6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"Формирование комфортной городской среды муниципального образования "Город Адыгейск" на 2018-2020годы"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17 608,8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17 608,8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100,0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9795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"Противодействие коррупции"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46,5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46,5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100,0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"Энергосбережения и повышение энергетической эффективности"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2 890,3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2 736,3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94,7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1" y="116632"/>
            <a:ext cx="6336703" cy="936104"/>
          </a:xfrm>
        </p:spPr>
        <p:txBody>
          <a:bodyPr/>
          <a:lstStyle/>
          <a:p>
            <a:r>
              <a:rPr lang="ru-RU" sz="1600" dirty="0" smtClean="0"/>
              <a:t>Расходы на реализацию муниципальных программ бюджета МО «Город Адыгейск» за 2018г.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2753023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332657"/>
            <a:ext cx="6902152" cy="50405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«Развитие образования »   за 2017-2020гг.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повышение эффективности и качества услуг в сфере образования в МО «Город Адыгейск»</a:t>
            </a:r>
            <a:br>
              <a:rPr lang="ru-RU" sz="1800" dirty="0" smtClean="0"/>
            </a:br>
            <a:r>
              <a:rPr lang="ru-RU" sz="1400" dirty="0" smtClean="0"/>
              <a:t>ЗАДАЧИ : </a:t>
            </a:r>
            <a:br>
              <a:rPr lang="ru-RU" sz="1400" dirty="0" smtClean="0"/>
            </a:br>
            <a:r>
              <a:rPr lang="ru-RU" sz="1400" dirty="0" smtClean="0"/>
              <a:t>1. Сокращение или ликвидация очереди в дошкольные образовательные учреждении;</a:t>
            </a:r>
            <a:br>
              <a:rPr lang="ru-RU" sz="1400" dirty="0" smtClean="0"/>
            </a:br>
            <a:r>
              <a:rPr lang="ru-RU" sz="1400" dirty="0" smtClean="0"/>
              <a:t>2. Обеспечение достижения учащимися новых образовательных результатов;</a:t>
            </a:r>
            <a:br>
              <a:rPr lang="ru-RU" sz="1400" dirty="0" smtClean="0"/>
            </a:br>
            <a:r>
              <a:rPr lang="ru-RU" sz="1400" dirty="0" smtClean="0"/>
              <a:t>3. Расширение потенциала системы дополнительного образования детей;</a:t>
            </a:r>
            <a:br>
              <a:rPr lang="ru-RU" sz="1400" dirty="0" smtClean="0"/>
            </a:br>
            <a:r>
              <a:rPr lang="ru-RU" sz="1400" dirty="0" smtClean="0"/>
              <a:t>4.Создание условий для сохранения и укрепления здоровья обучающихся и воспитанников;</a:t>
            </a:r>
            <a:br>
              <a:rPr lang="ru-RU" sz="1400" dirty="0" smtClean="0"/>
            </a:br>
            <a:r>
              <a:rPr lang="ru-RU" sz="1400" dirty="0" smtClean="0"/>
              <a:t>5. Развитие кадрового потенциала.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981460"/>
              </p:ext>
            </p:extLst>
          </p:nvPr>
        </p:nvGraphicFramePr>
        <p:xfrm>
          <a:off x="1143000" y="2924944"/>
          <a:ext cx="6597351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8067"/>
                <a:gridCol w="1469642"/>
                <a:gridCol w="1469642"/>
              </a:tblGrid>
              <a:tr h="2547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программы ( тыс. руб.)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 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9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189264,4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186634,7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1132"/>
              </p:ext>
            </p:extLst>
          </p:nvPr>
        </p:nvGraphicFramePr>
        <p:xfrm>
          <a:off x="755650" y="3717032"/>
          <a:ext cx="7704782" cy="2731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7964"/>
                <a:gridCol w="1215395"/>
                <a:gridCol w="1321423"/>
              </a:tblGrid>
              <a:tr h="219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28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 удовлетворенности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населения качеством предоставляемых услуг в сфере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80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Отношение численности детей 3-7 лет, которым предоставлена</a:t>
                      </a:r>
                      <a:r>
                        <a:rPr lang="ru-RU" sz="1200" baseline="0" dirty="0" smtClean="0">
                          <a:effectLst/>
                        </a:rPr>
                        <a:t> возможность получать услуги  дошкольного образования к численности детей в возрасте 3-7 лет,  скорректированной на численность детей в возрасте 5-7 лет, обучающихся в школе,%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Удельный вес численности обучающихся</a:t>
                      </a:r>
                      <a:r>
                        <a:rPr lang="ru-RU" sz="1200" baseline="0" dirty="0" smtClean="0">
                          <a:effectLst/>
                        </a:rPr>
                        <a:t> в общеобразовательных организациях, проходящих обучение по новым федеральным  государственным образовательным стандартам,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Охват детей в возрасте 5-18 лет программами дополнительного</a:t>
                      </a:r>
                      <a:r>
                        <a:rPr lang="ru-RU" sz="1200" baseline="0" dirty="0" smtClean="0">
                          <a:effectLst/>
                        </a:rPr>
                        <a:t> образования (удельный вес численности детей, получающих услуги дополнительного образования, в общей численности детей в возрасте 5-18 лет),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5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576063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Муниципальная программа «Развитие и сохранение  культуры в МО «Город Адыгейск» на 2017-2019г.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412835"/>
              </p:ext>
            </p:extLst>
          </p:nvPr>
        </p:nvGraphicFramePr>
        <p:xfrm>
          <a:off x="1143000" y="2520018"/>
          <a:ext cx="7461448" cy="70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176"/>
                <a:gridCol w="1152128"/>
                <a:gridCol w="1296144"/>
              </a:tblGrid>
              <a:tr h="1843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Объем  финансирования  муниципальной программы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.)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2018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(план)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2018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(факт)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29959,8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29457,3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456659"/>
              </p:ext>
            </p:extLst>
          </p:nvPr>
        </p:nvGraphicFramePr>
        <p:xfrm>
          <a:off x="1143000" y="3356992"/>
          <a:ext cx="7749480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7441"/>
                <a:gridCol w="1056506"/>
                <a:gridCol w="985533"/>
              </a:tblGrid>
              <a:tr h="782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Целевые показатели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план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2018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(факт)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количества посещений организаций культуры (% по отношению к 2012 году)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72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доли детей, привлекаемых к участию в творческих мероприятиях, в общем количестве детей ,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625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  количества  предоставляемых  дополнительных  услуг   учреждениями  культуры.   %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  доли  новых  форм  мероприятий, проводимых   культурно-досуговыми  учреждениями.   %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</a:tbl>
          </a:graphicData>
        </a:graphic>
      </p:graphicFrame>
      <p:sp>
        <p:nvSpPr>
          <p:cNvPr id="31829" name="Rectangle 1"/>
          <p:cNvSpPr>
            <a:spLocks noChangeArrowheads="1"/>
          </p:cNvSpPr>
          <p:nvPr/>
        </p:nvSpPr>
        <p:spPr bwMode="auto">
          <a:xfrm flipV="1">
            <a:off x="1258888" y="1206500"/>
            <a:ext cx="9028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600"/>
          </a:p>
          <a:p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54076883"/>
              </p:ext>
            </p:extLst>
          </p:nvPr>
        </p:nvGraphicFramePr>
        <p:xfrm>
          <a:off x="1258888" y="681396"/>
          <a:ext cx="7201544" cy="181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67343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1080120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Муниципальная программа «Развитие физической культуры и спорта в МО «Город Адыгейск»»</a:t>
            </a:r>
            <a:endParaRPr lang="ru-RU" sz="2400" dirty="0"/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331913" y="1268413"/>
            <a:ext cx="727253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8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Срок реализации: </a:t>
            </a:r>
            <a:r>
              <a:rPr lang="ru-RU" sz="18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2017-2020 годы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 оптимальных условий для систематических занятий физической культурой и спортом населения города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Повышение мотивации населения к регулярным занятиям  физической культурой и спортом;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Развитие инфраструктуры физической культуры и спорта.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742716"/>
              </p:ext>
            </p:extLst>
          </p:nvPr>
        </p:nvGraphicFramePr>
        <p:xfrm>
          <a:off x="1042988" y="2780928"/>
          <a:ext cx="7201419" cy="73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354"/>
                <a:gridCol w="1568675"/>
                <a:gridCol w="1614390"/>
              </a:tblGrid>
              <a:tr h="4084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 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2018од  (факт)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260,7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482452"/>
              </p:ext>
            </p:extLst>
          </p:nvPr>
        </p:nvGraphicFramePr>
        <p:xfrm>
          <a:off x="1143000" y="3573461"/>
          <a:ext cx="7245425" cy="2807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9240"/>
                <a:gridCol w="674209"/>
                <a:gridCol w="490988"/>
                <a:gridCol w="490988"/>
              </a:tblGrid>
              <a:tr h="4144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2018г.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факт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790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Доля населения МО «Город Адыгейск», систематически занимающегося физической культурой и спортом, в общей численности населения МО 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48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Уровень обеспеченности населения МО «Город Адыгейск» спортивными сооружениями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62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Единовременная пропускная способность объектов спорта на территории МО 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человек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71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3"/>
          </p:nvPr>
        </p:nvSpPr>
        <p:spPr>
          <a:xfrm>
            <a:off x="214313" y="0"/>
            <a:ext cx="8389937" cy="6858000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i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«Бюджет для граждан» - документ,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разработанный в целях: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- предоставления гражданам актуальной информации о бюджете и отчете об его исполнении в доступной и простой для понимания форме;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обеспечения  прозрачности и открытости бюджета и бюджетного процесса; </a:t>
            </a:r>
            <a:endParaRPr lang="en-US" alt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привлечения граждан города к участию в обсуждении вопросов формирования бюджета города и его исполнения.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Представленная информация предназначена и будет полезна для различных категорий населения, так как местный бюджет затрагивает интересы каждого жителя города.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76673"/>
            <a:ext cx="6511925" cy="720080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Муниципальная программа «Социальная поддержка граждан»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28427"/>
              </p:ext>
            </p:extLst>
          </p:nvPr>
        </p:nvGraphicFramePr>
        <p:xfrm>
          <a:off x="1143000" y="3559478"/>
          <a:ext cx="7245424" cy="2538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097"/>
                <a:gridCol w="4384778"/>
                <a:gridCol w="1191058"/>
                <a:gridCol w="1095491"/>
              </a:tblGrid>
              <a:tr h="523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(план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653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трудоустройство-несовершеннолетних в возрасте от 14 до 18 </a:t>
                      </a:r>
                      <a:r>
                        <a:rPr lang="ru-RU" sz="1400" dirty="0" smtClean="0">
                          <a:effectLst/>
                        </a:rPr>
                        <a:t>лет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469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трудоустройство-лиц из числа безработных </a:t>
                      </a:r>
                      <a:r>
                        <a:rPr lang="ru-RU" sz="1400" dirty="0" smtClean="0">
                          <a:effectLst/>
                        </a:rPr>
                        <a:t>граждан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870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граждан, получивших социальную поддержку, в общем количестве обратившихся граждан из числа имеющих право на ее получение, 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</a:tbl>
          </a:graphicData>
        </a:graphic>
      </p:graphicFrame>
      <p:sp>
        <p:nvSpPr>
          <p:cNvPr id="33845" name="Rectangle 1"/>
          <p:cNvSpPr>
            <a:spLocks noChangeArrowheads="1"/>
          </p:cNvSpPr>
          <p:nvPr/>
        </p:nvSpPr>
        <p:spPr bwMode="auto">
          <a:xfrm>
            <a:off x="1143000" y="130843"/>
            <a:ext cx="723146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Срок реализации: </a:t>
            </a:r>
            <a:r>
              <a:rPr lang="ru-RU" sz="16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2014-2020 годы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системы социальной поддержки граждан, испытывающих временные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трудности  и нуждающихся  в социальной помощи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Оказание помощи гражданам, находящимся в трудной жизненной ситуации;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Поддержка социально-ориентированных некоммерческих организации;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3. Приобщение к труду несовершеннолетних граждан и   поддержка безработных граждан.</a:t>
            </a:r>
            <a:endParaRPr lang="ru-RU" sz="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3199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816,4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811,5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85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Муниципальная программа «Управление муниципальными финансами»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21901"/>
              </p:ext>
            </p:extLst>
          </p:nvPr>
        </p:nvGraphicFramePr>
        <p:xfrm>
          <a:off x="971600" y="3645024"/>
          <a:ext cx="7560840" cy="2926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122"/>
                <a:gridCol w="921061"/>
                <a:gridCol w="856657"/>
              </a:tblGrid>
              <a:tr h="360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2018(план)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89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 роста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(к предыдущему году),%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106,0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113,5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  на одного жителя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7248,0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57070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в расчете на 1 жителя, </a:t>
                      </a:r>
                      <a:r>
                        <a:rPr lang="ru-RU" sz="1400" dirty="0" smtClean="0">
                          <a:effectLst/>
                        </a:rPr>
                        <a:t>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22391,0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24528,6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7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r>
                        <a:rPr lang="ru-RU" sz="1400" dirty="0" smtClean="0">
                          <a:effectLst/>
                        </a:rPr>
                        <a:t> долг </a:t>
                      </a:r>
                      <a:r>
                        <a:rPr lang="ru-RU" sz="1400" dirty="0">
                          <a:effectLst/>
                        </a:rPr>
                        <a:t>МО «Город Адыгейск» на 1 жителя, </a:t>
                      </a:r>
                      <a:r>
                        <a:rPr lang="ru-RU" sz="1400" dirty="0" smtClean="0">
                          <a:effectLst/>
                        </a:rPr>
                        <a:t>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более 4000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2325,4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04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дотации, предоставляемой из республиканского бюджета, в общем объеме собственных </a:t>
                      </a:r>
                      <a:r>
                        <a:rPr lang="ru-RU" sz="1400" dirty="0" smtClean="0">
                          <a:effectLst/>
                        </a:rPr>
                        <a:t>   доходов 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более 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89392424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870026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4303,9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4204,5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030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smtClean="0"/>
              <a:t>Муниципальная программа «Информатизация»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71536"/>
              </p:ext>
            </p:extLst>
          </p:nvPr>
        </p:nvGraphicFramePr>
        <p:xfrm>
          <a:off x="827584" y="3645024"/>
          <a:ext cx="7704856" cy="2018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7138"/>
                <a:gridCol w="921061"/>
                <a:gridCol w="856657"/>
              </a:tblGrid>
              <a:tr h="660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Целевые показатели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(план)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(факт)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24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современным ПО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современной компьютерной техники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рабочих мест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доступном к СМЭВ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09755169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25546"/>
              </p:ext>
            </p:extLst>
          </p:nvPr>
        </p:nvGraphicFramePr>
        <p:xfrm>
          <a:off x="1143000" y="2852936"/>
          <a:ext cx="7042118" cy="623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Объем </a:t>
                      </a:r>
                      <a:r>
                        <a:rPr lang="ru-RU" sz="1600" dirty="0">
                          <a:effectLst/>
                        </a:rPr>
                        <a:t>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  (план)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год 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641,9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630,8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74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«Развитие дорожного хозяйства , обеспечение сохранности автомобильных дорог и повышение безопасности дорожного движения»   за 2016-2022 гг.</a:t>
            </a:r>
            <a:br>
              <a:rPr lang="ru-RU" sz="1800" dirty="0" smtClean="0"/>
            </a:br>
            <a:r>
              <a:rPr lang="ru-RU" sz="1600" dirty="0" smtClean="0"/>
              <a:t>Цель: сохранение и развитие автомобильных дорог общего пользования  и повышение  уровня безопасности дорожного движения в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Повышение уровня транспортно-эксплуатационного состояния сети автомобильных дорог;</a:t>
            </a:r>
            <a:br>
              <a:rPr lang="ru-RU" sz="1400" b="0" dirty="0" smtClean="0"/>
            </a:br>
            <a:r>
              <a:rPr lang="ru-RU" sz="1400" b="0" dirty="0" smtClean="0"/>
              <a:t>2. Повышение уровня безопасности дорожного движения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9522"/>
              </p:ext>
            </p:extLst>
          </p:nvPr>
        </p:nvGraphicFramePr>
        <p:xfrm>
          <a:off x="467544" y="2492896"/>
          <a:ext cx="806507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0374"/>
                <a:gridCol w="1584264"/>
                <a:gridCol w="1630433"/>
              </a:tblGrid>
              <a:tr h="2940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27663,7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27663,6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05335"/>
              </p:ext>
            </p:extLst>
          </p:nvPr>
        </p:nvGraphicFramePr>
        <p:xfrm>
          <a:off x="467543" y="3140968"/>
          <a:ext cx="8136905" cy="3374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5759"/>
                <a:gridCol w="918353"/>
                <a:gridCol w="982793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2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           Протяженность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сети автомобильных дорог общего пользования местного значения на территории муниципального образования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» 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92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          Доля протяженности автомобильных дорог общего пользования местного  значения на территории муниципального образования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Адыгейск»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, соответствующих нормативным требованиям к транспортно-эксплуатационным показателям 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38,6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38,6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Прирост протяженности сети автомобильных дорог общего пользования местного  значения на территории муниципального образования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Адыгейск»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, соответствующих нормативным требованиям к транспортно-эксплуатационным показателям,  в результате капитального ремонта и ремонта автомобильных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дорог (%)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9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Общая протяженность автомобильных дорог, соответствующих нормативным требованиям к транспортно-эксплуатационным показателям на 31 декабря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отчетного  года(км)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26,119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26,119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075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Протяженность автомобильных дорог  местного значения и искусственных сооружений на них, на которых произведен капитальный ремонт и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ремонт(км)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1,667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1,667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517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«Благоустройство МО «Город Адыгейск»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Цель: Совершенствование системы комплексного благоустройства территории 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Приведение в качественное состояние территории и элементов благоустройства;</a:t>
            </a:r>
            <a:br>
              <a:rPr lang="ru-RU" sz="1400" b="0" dirty="0" smtClean="0"/>
            </a:br>
            <a:r>
              <a:rPr lang="ru-RU" sz="1400" b="0" dirty="0" smtClean="0"/>
              <a:t>2. Организация взаимодействия между предприятиями, организациями и учреждениями при решении вопросов благоустройства территории МО «Город Адыгейск»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51107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5413,9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5327,5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74486"/>
              </p:ext>
            </p:extLst>
          </p:nvPr>
        </p:nvGraphicFramePr>
        <p:xfrm>
          <a:off x="1187450" y="3861048"/>
          <a:ext cx="7272983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2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Озеленение  (</a:t>
                      </a:r>
                      <a:r>
                        <a:rPr lang="ru-RU" sz="1400" dirty="0" err="1" smtClean="0">
                          <a:effectLst/>
                        </a:rPr>
                        <a:t>шт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Организация и содержание мест захоронения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(га)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Техобслуживание и ремонт сетей уличного освещения  (лампы)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Санитарная очистка территории  города (м2)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96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«Поддержка и развитие средств массовой информации»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Расширение степени информированности населения МО «Город Адыгейск»</a:t>
            </a:r>
            <a:br>
              <a:rPr lang="ru-RU" sz="1800" dirty="0" smtClean="0"/>
            </a:br>
            <a:r>
              <a:rPr lang="ru-RU" sz="1800" b="0" dirty="0" smtClean="0"/>
              <a:t>Задачи: 1. Опубликование официальной информации;</a:t>
            </a:r>
            <a:br>
              <a:rPr lang="ru-RU" sz="1800" b="0" dirty="0" smtClean="0"/>
            </a:br>
            <a:r>
              <a:rPr lang="ru-RU" sz="1800" b="0" dirty="0" smtClean="0"/>
              <a:t>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019353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4100,0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4100,0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190855"/>
              </p:ext>
            </p:extLst>
          </p:nvPr>
        </p:nvGraphicFramePr>
        <p:xfrm>
          <a:off x="1187450" y="3861048"/>
          <a:ext cx="7272983" cy="204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9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номеров газеты в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Доведение тиража газеты в год не менее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072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7242621" cy="720080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«Обеспечение  доступным  и комфортным жильём »</a:t>
            </a:r>
            <a:br>
              <a:rPr lang="ru-RU" sz="2000" dirty="0" smtClean="0"/>
            </a:br>
            <a:r>
              <a:rPr lang="ru-RU" sz="1600" b="0" dirty="0" smtClean="0"/>
              <a:t>Цель: Обеспечение жильём детей-сирот и детей, оставшихся без попечения родителей и лиц из их числа;</a:t>
            </a:r>
            <a:br>
              <a:rPr lang="ru-RU" sz="1600" b="0" dirty="0" smtClean="0"/>
            </a:br>
            <a:r>
              <a:rPr lang="ru-RU" sz="1600" b="0" dirty="0" smtClean="0"/>
              <a:t>Обеспечение инженерной инфраструктурой земельных участков выделяемых семьям имеющих трех и более детей;</a:t>
            </a:r>
            <a:br>
              <a:rPr lang="ru-RU" sz="1600" b="0" dirty="0" smtClean="0"/>
            </a:br>
            <a:r>
              <a:rPr lang="ru-RU" sz="1600" b="0" dirty="0" smtClean="0"/>
              <a:t>Обеспечение  механизма предоставления молодым семьям социальных выплат на приобретение жилья .</a:t>
            </a:r>
            <a:br>
              <a:rPr lang="ru-RU" sz="1600" b="0" dirty="0" smtClean="0"/>
            </a:b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310300"/>
              </p:ext>
            </p:extLst>
          </p:nvPr>
        </p:nvGraphicFramePr>
        <p:xfrm>
          <a:off x="827584" y="2852936"/>
          <a:ext cx="7921055" cy="721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4530"/>
                <a:gridCol w="1599949"/>
                <a:gridCol w="1646576"/>
              </a:tblGrid>
              <a:tr h="3600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23291,4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22973,5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96046"/>
              </p:ext>
            </p:extLst>
          </p:nvPr>
        </p:nvGraphicFramePr>
        <p:xfrm>
          <a:off x="683565" y="3717032"/>
          <a:ext cx="8208914" cy="2578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2364"/>
                <a:gridCol w="1312854"/>
                <a:gridCol w="1313696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</a:rPr>
                        <a:t>Целевые показатели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9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Обеспечение жильем детей –сирот (человек)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</a:rPr>
                        <a:t>Улучшение  жилищных  условий   молодых   семей (семей)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Доведение уровня обеспеченности</a:t>
                      </a:r>
                      <a:r>
                        <a:rPr lang="ru-RU" sz="16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инженерной инфраструктурой земельных участков, выделяемых семьям, имеющих трех и более детей до 100% путем строительства сетей: водоснабжения, газоснабжения, электроснабжения и автомобильных дорог,(%)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098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«Противодействие коррупции»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прав и законных интересов жителей МО «Город Адыгейск», предупреждение коррупционных правонарушений,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Создание в МО «Город Адыгейск»  комплексной системы противодействия коррупции;  </a:t>
            </a:r>
            <a:br>
              <a:rPr lang="ru-RU" sz="1800" b="0" dirty="0" smtClean="0"/>
            </a:br>
            <a:r>
              <a:rPr lang="ru-RU" sz="1800" b="0" dirty="0" smtClean="0"/>
              <a:t>2. Совершенствование правового регулирования в сфере противодействия коррупции;</a:t>
            </a:r>
            <a:br>
              <a:rPr lang="ru-RU" sz="1800" b="0" dirty="0" smtClean="0"/>
            </a:br>
            <a:r>
              <a:rPr lang="ru-RU" sz="1800" b="0" dirty="0" smtClean="0"/>
              <a:t>3. Формирование нетерпимости по отношению к проявлениям коррупции;</a:t>
            </a:r>
            <a:br>
              <a:rPr lang="ru-RU" sz="1800" b="0" dirty="0" smtClean="0"/>
            </a:br>
            <a:r>
              <a:rPr lang="ru-RU" sz="1800" b="0" dirty="0" smtClean="0"/>
              <a:t>4. Обеспечение прозрачности деятельности органов местного самоуправления.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00054"/>
              </p:ext>
            </p:extLst>
          </p:nvPr>
        </p:nvGraphicFramePr>
        <p:xfrm>
          <a:off x="1187450" y="3310542"/>
          <a:ext cx="7344991" cy="558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131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 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79468"/>
              </p:ext>
            </p:extLst>
          </p:nvPr>
        </p:nvGraphicFramePr>
        <p:xfrm>
          <a:off x="1259632" y="4221088"/>
          <a:ext cx="7344816" cy="2502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 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 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Публикации в СМИ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материалов о деятельности органов местного самоуправления о проводимой работе по противодействию коррупции и о реализации Программы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прошедших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на семинарах или курсах по вопросам, связанным с возможным проявлением коррупции, размещением муниципального заказа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72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Доля обучающихся и воспитанников, прошедших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по общеобразовательным программам </a:t>
                      </a:r>
                      <a:r>
                        <a:rPr lang="ru-RU" sz="1400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профилактичиской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направленности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90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90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31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6511925" cy="792088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>МУНИЦИПАЛЬНАЯ  ПРОГРАММА «АПК «Безопасный город»  на 2017- 2020 годы»  (срок реализации 2017-2020 годы)</a:t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439574"/>
              </p:ext>
            </p:extLst>
          </p:nvPr>
        </p:nvGraphicFramePr>
        <p:xfrm>
          <a:off x="900111" y="1989138"/>
          <a:ext cx="7920038" cy="8540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33450"/>
                <a:gridCol w="1643294"/>
                <a:gridCol w="1643294"/>
              </a:tblGrid>
              <a:tr h="587375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effectLst/>
                        </a:rPr>
                        <a:t>Объем финансирования муниципальной программы (тыс.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2018 </a:t>
                      </a:r>
                      <a:r>
                        <a:rPr lang="ru-RU" sz="1400" spc="10" dirty="0">
                          <a:effectLst/>
                        </a:rPr>
                        <a:t>год                     (план)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2018год                (факт)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5101,9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4962,2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92482"/>
              </p:ext>
            </p:extLst>
          </p:nvPr>
        </p:nvGraphicFramePr>
        <p:xfrm>
          <a:off x="755650" y="2924175"/>
          <a:ext cx="8064500" cy="35995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90729"/>
                <a:gridCol w="1026216"/>
                <a:gridCol w="713230"/>
                <a:gridCol w="634325"/>
              </a:tblGrid>
              <a:tr h="432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Ед. измерения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</a:rPr>
                        <a:t>2018г. план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</a:rPr>
                        <a:t>2018г.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584693">
                <a:tc>
                  <a:txBody>
                    <a:bodyPr/>
                    <a:lstStyle/>
                    <a:p>
                      <a:pPr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Уровень доверия населения к деятельности администрации МО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«Город Адыгейск» в сфере по обеспечению безопасности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32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преступлений, связанных с угрозой жизни, здоровью и имуществу граждан, хулиганством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Доля раскрытых преступлений, совершенных на улицах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82,4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преступлений, совершенных несовершеннолетними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преступлений, совершенных на улицах, раскрытых с применением средств АПК «Безопасный город»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ДТП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ДТП со смертельным исходом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  <a:endParaRPr lang="ru-RU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28761" name="Rectangle 1"/>
          <p:cNvSpPr>
            <a:spLocks noChangeArrowheads="1"/>
          </p:cNvSpPr>
          <p:nvPr/>
        </p:nvSpPr>
        <p:spPr bwMode="auto">
          <a:xfrm>
            <a:off x="1116013" y="1192213"/>
            <a:ext cx="77041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Цель:  </a:t>
            </a:r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Создание комплексной системы обеспечения безопасности населения на территории </a:t>
            </a:r>
          </a:p>
          <a:p>
            <a:pPr algn="ctr"/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МО « Город Адыгейск»</a:t>
            </a:r>
            <a:endParaRPr lang="ru-RU" sz="1600"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1600">
                <a:latin typeface="Monotype Corsiva" pitchFamily="66" charset="0"/>
                <a:cs typeface="Times New Roman" pitchFamily="18" charset="0"/>
              </a:rPr>
              <a:t>                                                         тыс.руб.                                                    </a:t>
            </a:r>
            <a:endParaRPr lang="ru-RU" sz="160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«Энергосбережения и повышение энергетической эффективности»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</a:t>
            </a:r>
            <a:br>
              <a:rPr lang="ru-RU" sz="20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Обеспечение устойчивого  процесса повышения эффективности  энергопотребления;  </a:t>
            </a:r>
            <a:br>
              <a:rPr lang="ru-RU" sz="1800" b="0" dirty="0" smtClean="0"/>
            </a:br>
            <a:r>
              <a:rPr lang="ru-RU" sz="1800" b="0" dirty="0" smtClean="0"/>
              <a:t>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6093"/>
              </p:ext>
            </p:extLst>
          </p:nvPr>
        </p:nvGraphicFramePr>
        <p:xfrm>
          <a:off x="1187450" y="3310542"/>
          <a:ext cx="7344991" cy="838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4769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2890,3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2736,3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188919"/>
              </p:ext>
            </p:extLst>
          </p:nvPr>
        </p:nvGraphicFramePr>
        <p:xfrm>
          <a:off x="1259632" y="4221088"/>
          <a:ext cx="7344816" cy="2533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75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7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энергетического аудита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1 раз в 5 лет 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7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Химическая промывка котлов от накипи,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шт.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5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Реконструкция  участка тепловых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сетей, </a:t>
                      </a:r>
                      <a:r>
                        <a:rPr lang="ru-RU" sz="1600" i="1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тыс.руб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2300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2300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8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гнутая вверх стрелка 18"/>
          <p:cNvSpPr/>
          <p:nvPr/>
        </p:nvSpPr>
        <p:spPr>
          <a:xfrm>
            <a:off x="285750" y="1928813"/>
            <a:ext cx="8858250" cy="1428750"/>
          </a:xfrm>
          <a:prstGeom prst="curvedDownArrow">
            <a:avLst>
              <a:gd name="adj1" fmla="val 25000"/>
              <a:gd name="adj2" fmla="val 50000"/>
              <a:gd name="adj3" fmla="val 2499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13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571500"/>
            <a:ext cx="8429625" cy="12144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2000" b="1" i="1" dirty="0">
                <a:solidFill>
                  <a:prstClr val="black"/>
                </a:solidFill>
                <a:cs typeface="Times New Roman" pitchFamily="18" charset="0"/>
              </a:rPr>
              <a:t>Местный бюджет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органов местного самоуправления.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1928813"/>
            <a:ext cx="3357563" cy="3000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1800" b="1" i="1" dirty="0">
                <a:solidFill>
                  <a:prstClr val="black"/>
                </a:solidFill>
                <a:cs typeface="Times New Roman" pitchFamily="18" charset="0"/>
              </a:rPr>
              <a:t>Доходы бюджета</a:t>
            </a: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 - поступающие в бюджет денежные средства, в виде налоговых, неналоговых и безвозмездных поступлений.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000250"/>
            <a:ext cx="3714750" cy="29289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b="1" i="1" dirty="0">
                <a:solidFill>
                  <a:prstClr val="black"/>
                </a:solidFill>
              </a:rPr>
              <a:t>Расходы бюджета</a:t>
            </a:r>
            <a:r>
              <a:rPr lang="ru-RU" sz="1800" dirty="0">
                <a:solidFill>
                  <a:prstClr val="black"/>
                </a:solidFill>
              </a:rPr>
              <a:t> - денежные средства, направляемые на финансовое обеспечение задач и функций органов местного самоуправления</a:t>
            </a:r>
            <a:r>
              <a:rPr lang="en-US" sz="1800" dirty="0">
                <a:solidFill>
                  <a:prstClr val="black"/>
                </a:solidFill>
              </a:rPr>
              <a:t> (</a:t>
            </a:r>
            <a:r>
              <a:rPr lang="ru-RU" sz="1800" dirty="0">
                <a:solidFill>
                  <a:prstClr val="black"/>
                </a:solidFill>
              </a:rPr>
              <a:t>финансовое обеспечение муниципальных учреждений, дорожное хозяйство, ЖКХ  и др.</a:t>
            </a:r>
            <a:r>
              <a:rPr lang="en-US" sz="1800" dirty="0">
                <a:solidFill>
                  <a:prstClr val="black"/>
                </a:solidFill>
              </a:rPr>
              <a:t>).</a:t>
            </a:r>
            <a:endParaRPr lang="ru-RU" sz="18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ru-RU" sz="18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85750" y="3571875"/>
            <a:ext cx="8715375" cy="1428750"/>
          </a:xfrm>
          <a:prstGeom prst="curvedUpArrow">
            <a:avLst>
              <a:gd name="adj1" fmla="val 25000"/>
              <a:gd name="adj2" fmla="val 50000"/>
              <a:gd name="adj3" fmla="val 2732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202" name="Прямоугольник 21"/>
          <p:cNvSpPr>
            <a:spLocks noChangeArrowheads="1"/>
          </p:cNvSpPr>
          <p:nvPr/>
        </p:nvSpPr>
        <p:spPr bwMode="auto">
          <a:xfrm>
            <a:off x="428625" y="5367338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Дефицит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расходов бюджета над его доходами.</a:t>
            </a:r>
            <a:endParaRPr lang="ru-RU" altLang="ru-RU" sz="2000" dirty="0">
              <a:solidFill>
                <a:prstClr val="black"/>
              </a:solidFill>
              <a:latin typeface="Monotype Corsiva"/>
            </a:endParaRPr>
          </a:p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Профицит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доходов бюджета над его расходами</a:t>
            </a:r>
            <a:r>
              <a:rPr lang="ru-RU" altLang="ru-RU" sz="2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936105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>Муниципальная программа  «Формирование комфортной городской среды МО «Город Адыгейск».»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400" dirty="0" smtClean="0">
                <a:effectLst/>
              </a:rPr>
              <a:t>Цель: Повышение уровня благоустройства территории МО «Город Адыгейск»</a:t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b="0" dirty="0" smtClean="0">
                <a:effectLst/>
              </a:rPr>
              <a:t>Задачи: 1. Повышение  уровня благоустройства дворовых территорий и территорий общего пользования МО «Город Адыгейск»;</a:t>
            </a:r>
            <a:br>
              <a:rPr lang="ru-RU" sz="1400" b="0" dirty="0" smtClean="0">
                <a:effectLst/>
              </a:rPr>
            </a:br>
            <a:r>
              <a:rPr lang="ru-RU" sz="1400" b="0" dirty="0" smtClean="0">
                <a:effectLst/>
              </a:rPr>
              <a:t>2. Повышение уровня вовлеченности заинтересованных граждан, организаций в реализацию мероприятий по благоустройству территорий МО «Город Адыгейск»</a:t>
            </a:r>
            <a:endParaRPr lang="ru-RU" sz="1400" b="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95890"/>
              </p:ext>
            </p:extLst>
          </p:nvPr>
        </p:nvGraphicFramePr>
        <p:xfrm>
          <a:off x="1331913" y="3068638"/>
          <a:ext cx="6480448" cy="64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811"/>
                <a:gridCol w="1181559"/>
                <a:gridCol w="1007078"/>
              </a:tblGrid>
              <a:tr h="3855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(план)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17608,8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17608,8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283375"/>
              </p:ext>
            </p:extLst>
          </p:nvPr>
        </p:nvGraphicFramePr>
        <p:xfrm>
          <a:off x="1258888" y="3933825"/>
          <a:ext cx="6913513" cy="2508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8353"/>
                <a:gridCol w="1202580"/>
                <a:gridCol w="1202580"/>
              </a:tblGrid>
              <a:tr h="841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771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дворовых территорий многоквартирных домов и территорий общего пользования (</a:t>
                      </a: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17608,8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17608,8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56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дворовых территорий (количество дворов)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330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общественных мест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571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296144"/>
          </a:xfrm>
        </p:spPr>
        <p:txBody>
          <a:bodyPr/>
          <a:lstStyle/>
          <a:p>
            <a:pPr algn="ctr"/>
            <a:r>
              <a:rPr lang="ru-RU" sz="2000" dirty="0" smtClean="0">
                <a:effectLst/>
                <a:cs typeface="Times New Roman" pitchFamily="18" charset="0"/>
              </a:rPr>
              <a:t>Расходы МО «Город Адыгейск» в 2018</a:t>
            </a:r>
            <a:br>
              <a:rPr lang="ru-RU" sz="2000" dirty="0" smtClean="0">
                <a:effectLst/>
                <a:cs typeface="Times New Roman" pitchFamily="18" charset="0"/>
              </a:rPr>
            </a:br>
            <a:r>
              <a:rPr lang="ru-RU" sz="2000" dirty="0" smtClean="0">
                <a:effectLst/>
                <a:cs typeface="Times New Roman" pitchFamily="18" charset="0"/>
              </a:rPr>
              <a:t> году с учетом интересов  целевых групп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992501"/>
              </p:ext>
            </p:extLst>
          </p:nvPr>
        </p:nvGraphicFramePr>
        <p:xfrm>
          <a:off x="827584" y="1052736"/>
          <a:ext cx="7992887" cy="521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444"/>
                <a:gridCol w="637502"/>
                <a:gridCol w="608982"/>
                <a:gridCol w="1903069"/>
                <a:gridCol w="2213731"/>
                <a:gridCol w="796838"/>
                <a:gridCol w="64332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поддержки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НПА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расходов, </a:t>
                      </a:r>
                      <a:r>
                        <a:rPr lang="ru-RU" sz="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88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 (факт)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 (факт)</a:t>
                      </a:r>
                    </a:p>
                  </a:txBody>
                  <a:tcPr/>
                </a:tc>
              </a:tr>
              <a:tr h="78024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семьи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соц. выплаты на приобретение  жилого помещения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от 17.12.2010г. №1050 «О Федеральной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целевой программе «Жилище» на 2015-2020годы»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14113,9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13796,0</a:t>
                      </a:r>
                    </a:p>
                  </a:txBody>
                  <a:tcPr/>
                </a:tc>
              </a:tr>
              <a:tr h="11047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питанием детей  в оздоровительных лагерях с дневным пребыванием детей на базе образовательных учреждений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КМ РА от 31.03.2010г. №50 «О мерах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организации и обеспечения отдыха и оздоровление детей»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832,7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832,7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Дети, находящиеся под опекой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Ежемесячная денежная выплата на содержание детей, находящихся под опекой (попечительством)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21.06.2005г. №338 «О размере и порядке выплаты ежемесячных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денежных средств на содержание детей, находящихся под опекой (попечительством), а также переданных на воспитание в приемную семью»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1436,5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1436,5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Ежемесячное вознаграждение приемным родителям,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принявшим на воспитание детей-сирот и детей,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12.11.1997г.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№56 №о ежемесячном вознаграждении приемным родителям и мерам социальной поддержки»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1138,2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1138,2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45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022475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Сведения о реализации общественно-значимых проектов для МО «Город Адыгейск» за 2018г.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82786306"/>
              </p:ext>
            </p:extLst>
          </p:nvPr>
        </p:nvGraphicFramePr>
        <p:xfrm>
          <a:off x="683568" y="2132856"/>
          <a:ext cx="7776866" cy="4324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720080"/>
                <a:gridCol w="792088"/>
                <a:gridCol w="720080"/>
                <a:gridCol w="936104"/>
                <a:gridCol w="3240361"/>
              </a:tblGrid>
              <a:tr h="7920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Место реализации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Срок реализации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Объем финансирования </a:t>
                      </a:r>
                      <a:r>
                        <a:rPr lang="ru-RU" sz="1100" dirty="0" err="1" smtClean="0"/>
                        <a:t>тыс.руб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Результат от реализации общественного значимого проекта</a:t>
                      </a:r>
                      <a:endParaRPr lang="ru-RU" sz="1100" dirty="0"/>
                    </a:p>
                  </a:txBody>
                  <a:tcPr/>
                </a:tc>
              </a:tr>
              <a:tr h="4236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(факт)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15258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Строительство</a:t>
                      </a:r>
                      <a:r>
                        <a:rPr lang="ru-RU" sz="1200" baseline="0" dirty="0" smtClean="0">
                          <a:latin typeface="+mj-lt"/>
                        </a:rPr>
                        <a:t> (реконструкция) капитальный ремонт, ремонт и содержание автомобильных дорог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27663,7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27663,6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1.Повышение уровня транспортно-эксплуатационного состояния сети автомобильных дорог и искусственных сооружений</a:t>
                      </a:r>
                    </a:p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2. Снижение доли протяженности автомобильных дорог, не отвечающих нормативным требованиям, в общей протяженности автомобильных  дорог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1013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дворовых территорий многоквартирных домов и территорий общего пользования (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+mj-lt"/>
                        </a:rPr>
                        <a:t>17608,8</a:t>
                      </a:r>
                      <a:endParaRPr lang="ru-RU" sz="10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17608,8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Повышение  уровня благоустройства дворовых территорий и территорий общего пользования 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39065091"/>
              </p:ext>
            </p:extLst>
          </p:nvPr>
        </p:nvGraphicFramePr>
        <p:xfrm>
          <a:off x="251520" y="1484784"/>
          <a:ext cx="8136582" cy="489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68313" y="188913"/>
            <a:ext cx="83518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Сведения о муниципальном  долге</a:t>
            </a:r>
            <a:endParaRPr lang="ru-RU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юджета МО «Город Адыгейск» в 2018г.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(тыс. 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2977951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Брошюра подготовлена Финансовым управлением администрации муниципального образования «Город Адыгейск»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16013" y="3500438"/>
            <a:ext cx="74168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Контактные данные : г. Адыгейск   пр. Ленина 31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Телефон, факс – 9-19-91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Электронный адрес – </a:t>
            </a:r>
            <a:r>
              <a:rPr lang="en-US" sz="2800" dirty="0">
                <a:solidFill>
                  <a:prstClr val="black"/>
                </a:solidFill>
                <a:latin typeface="Monotype Corsiva"/>
              </a:rPr>
              <a:t>finuprav1@rambler.ru</a:t>
            </a:r>
            <a:endParaRPr lang="ru-RU" sz="2800" dirty="0">
              <a:solidFill>
                <a:prstClr val="black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4632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lIns="91440" tIns="45720" rIns="91440" bIns="45720"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664685"/>
              </p:ext>
            </p:extLst>
          </p:nvPr>
        </p:nvGraphicFramePr>
        <p:xfrm>
          <a:off x="1043608" y="1196752"/>
          <a:ext cx="7776865" cy="5000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5067"/>
                <a:gridCol w="1286390"/>
                <a:gridCol w="1075408"/>
              </a:tblGrid>
              <a:tr h="613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(прогноз)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1026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Промышленная деятельность (объем отгруженных товаров собственного производства, выполненных работ и услуг собственными силами) по полному кругу предприятий, млн. рублей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968,5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871,9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платных услуг населению по полному кругу организаций, млн. рублей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134,4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151,4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на начало года, человек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15182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15207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официально зарегистрированных безработных, человек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2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Инвестиции в основной капитал, млн.руб.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80,5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332,7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821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Среднемесячная  номинальная начисленная  заработная плата  работников крупных и средних предприятий и некоммерческих организаций, рублей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18721,1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24155,7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2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малых предприятий, ед.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243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2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ПБОЮЛ, ед.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514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510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бюджета,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373,0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375,5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</a:tbl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971600" y="85855"/>
            <a:ext cx="727280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 «Город Адыгейск» за 2018г.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8020050" cy="974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Основные параметры бюджета муниципального образования «Город Адыгейск за 2018 год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 </a:t>
            </a: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(тыс.рублей)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1188" y="1592262"/>
            <a:ext cx="3744912" cy="180022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076825" y="1592262"/>
            <a:ext cx="3382963" cy="1871662"/>
          </a:xfrm>
          <a:prstGeom prst="roundRect">
            <a:avLst>
              <a:gd name="adj" fmla="val 16667"/>
            </a:avLst>
          </a:prstGeom>
          <a:solidFill>
            <a:srgbClr val="FFCC00">
              <a:alpha val="58038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3924300" y="3357563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dirty="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916238" y="4724400"/>
            <a:ext cx="3657600" cy="158591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492500" y="4868863"/>
            <a:ext cx="2375644" cy="6484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Профицит</a:t>
            </a:r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2735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465262" y="2444176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375450,6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3995737" y="5630009"/>
            <a:ext cx="1655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3106,0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651500" y="24923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372344,6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23863"/>
            <a:ext cx="8370887" cy="660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Основные характеристики  исполнения бюджета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МО «Город Адыгейск»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 за 2018 год 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тыс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рублей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84134" name="Group 166"/>
          <p:cNvGraphicFramePr>
            <a:graphicFrameLocks noGrp="1"/>
          </p:cNvGraphicFramePr>
          <p:nvPr>
            <p:ph sz="quarter" idx="13"/>
          </p:nvPr>
        </p:nvGraphicFramePr>
        <p:xfrm>
          <a:off x="468313" y="1981200"/>
          <a:ext cx="8280400" cy="43275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32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354802"/>
              </p:ext>
            </p:extLst>
          </p:nvPr>
        </p:nvGraphicFramePr>
        <p:xfrm>
          <a:off x="179388" y="1412875"/>
          <a:ext cx="8464867" cy="4014789"/>
        </p:xfrm>
        <a:graphic>
          <a:graphicData uri="http://schemas.openxmlformats.org/drawingml/2006/table">
            <a:tbl>
              <a:tblPr/>
              <a:tblGrid>
                <a:gridCol w="3097212"/>
                <a:gridCol w="1265555"/>
                <a:gridCol w="1441450"/>
                <a:gridCol w="1295400"/>
                <a:gridCol w="1365250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исполнения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 2018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2018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65913,0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68049,3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2136,3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16757,5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18584,8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290302,8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288816,6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-1486,2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372973,3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375450,6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2477,3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377635,6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372344,6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-5291,0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-4662,3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3106,0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296144"/>
          </a:xfrm>
        </p:spPr>
        <p:txBody>
          <a:bodyPr/>
          <a:lstStyle/>
          <a:p>
            <a:pPr algn="ctr"/>
            <a:r>
              <a:rPr lang="ru-RU" sz="3200" b="1" dirty="0" smtClean="0">
                <a:effectLst/>
              </a:rPr>
              <a:t>Доходы бюджета МО «Город Адыгейск»  на 1 жителя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7553349"/>
              </p:ext>
            </p:extLst>
          </p:nvPr>
        </p:nvGraphicFramePr>
        <p:xfrm>
          <a:off x="1259632" y="1988841"/>
          <a:ext cx="7488830" cy="4412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7834"/>
                <a:gridCol w="1850338"/>
                <a:gridCol w="1885329"/>
                <a:gridCol w="1885329"/>
              </a:tblGrid>
              <a:tr h="136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33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377082,0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320410,9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375450,6</a:t>
                      </a:r>
                      <a:endParaRPr lang="ru-RU" dirty="0"/>
                    </a:p>
                  </a:txBody>
                  <a:tcPr/>
                </a:tc>
              </a:tr>
              <a:tr h="127751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 на отчетную дату,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15180</a:t>
                      </a:r>
                      <a:endParaRPr lang="ru-RU" dirty="0"/>
                    </a:p>
                  </a:txBody>
                  <a:tcPr/>
                </a:tc>
              </a:tr>
              <a:tr h="8942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на 1 жителя,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77242003"/>
              </p:ext>
            </p:extLst>
          </p:nvPr>
        </p:nvGraphicFramePr>
        <p:xfrm>
          <a:off x="539552" y="1844824"/>
          <a:ext cx="82391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4213" y="333375"/>
            <a:ext cx="7588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и неналоговых доходов </a:t>
            </a: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2015-2018 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годы </a:t>
            </a:r>
            <a:b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(абсолютные показатели, тыс.рублей)</a:t>
            </a:r>
          </a:p>
        </p:txBody>
      </p:sp>
    </p:spTree>
    <p:extLst>
      <p:ext uri="{BB962C8B-B14F-4D97-AF65-F5344CB8AC3E}">
        <p14:creationId xmlns:p14="http://schemas.microsoft.com/office/powerpoint/2010/main" val="1793533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275496"/>
              </p:ext>
            </p:extLst>
          </p:nvPr>
        </p:nvGraphicFramePr>
        <p:xfrm>
          <a:off x="-14287" y="404664"/>
          <a:ext cx="9172575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77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7EAADF"/>
    </a:accent1>
    <a:accent2>
      <a:srgbClr val="EA726F"/>
    </a:accent2>
    <a:accent3>
      <a:srgbClr val="A9D774"/>
    </a:accent3>
    <a:accent4>
      <a:srgbClr val="A78BC9"/>
    </a:accent4>
    <a:accent5>
      <a:srgbClr val="78CBE1"/>
    </a:accent5>
    <a:accent6>
      <a:srgbClr val="FCBF8C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mpd="sng" algn="ctr">
        <a:solidFill>
          <a:schemeClr val="phClr">
            <a:shade val="95000"/>
            <a:satMod val="105000"/>
          </a:schemeClr>
        </a:solidFill>
        <a:prstDash val="solid"/>
      </a:ln>
      <a:ln w="25400" cmpd="sng" algn="ctr">
        <a:solidFill>
          <a:schemeClr val="phClr"/>
        </a:solidFill>
        <a:prstDash val="solid"/>
      </a:ln>
      <a:ln w="38100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4873</TotalTime>
  <Words>3022</Words>
  <Application>Microsoft Office PowerPoint</Application>
  <PresentationFormat>Экран (4:3)</PresentationFormat>
  <Paragraphs>658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5" baseType="lpstr">
      <vt:lpstr>Воздушный поток</vt:lpstr>
      <vt:lpstr>1_Воздушный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6_Воздушный поток</vt:lpstr>
      <vt:lpstr>7_Воздушный поток</vt:lpstr>
      <vt:lpstr>8_Воздушный поток</vt:lpstr>
      <vt:lpstr>Лист</vt:lpstr>
      <vt:lpstr> ПУТЕВОДИТЕЛЬ К ПРОЕКТУ РЕШЕНИЯ СОВЕТА НАРОДНЫХ ДЕПУТАТОВ МО «ГОРОД АДЫГЕЙСК» «О ГОДОВОМ ОТЧЕТЕ  ОБ ИСПОЛНЕНИИ БЮДЖЕТА МУНИЦИПАЛЬНОГО ОБРАЗОВАНИЯ «ГОРОД АДЫГЕЙСК» ЗА 2018 ГОД» </vt:lpstr>
      <vt:lpstr>Презентация PowerPoint</vt:lpstr>
      <vt:lpstr>Презентация PowerPoint</vt:lpstr>
      <vt:lpstr>Презентация PowerPoint</vt:lpstr>
      <vt:lpstr>Основные параметры бюджета муниципального образования «Город Адыгейск за 2018 год (тыс.рублей)</vt:lpstr>
      <vt:lpstr>Основные характеристики  исполнения бюджета  МО «Город Адыгейск» за 2018 год (тыс.рублей)  </vt:lpstr>
      <vt:lpstr>Доходы бюджета МО «Город Адыгейск»  на 1 жителя</vt:lpstr>
      <vt:lpstr>Презентация PowerPoint</vt:lpstr>
      <vt:lpstr>  </vt:lpstr>
      <vt:lpstr>  </vt:lpstr>
      <vt:lpstr>  </vt:lpstr>
      <vt:lpstr>Основные направления расходов с учетом их удельного веса в общем объеме расходов за 2018 г. </vt:lpstr>
      <vt:lpstr>Презентация PowerPoint</vt:lpstr>
      <vt:lpstr>Непрограммные расходы МО «Город Адыгейск» за 2018г.</vt:lpstr>
      <vt:lpstr>Муниципальные программы и непрограммные расходы за 2018г. по МО «Город Адыгейск»</vt:lpstr>
      <vt:lpstr>Расходы на реализацию муниципальных программ бюджета МО «Город Адыгейск» за 2018г.</vt:lpstr>
      <vt:lpstr>Муниципальная программа  «Развитие образования »   за 2017-2020гг.  Цель: повышение эффективности и качества услуг в сфере образования в МО «Город Адыгейск» ЗАДАЧИ :  1. Сокращение или ликвидация очереди в дошкольные образовательные учреждении; 2. Обеспечение достижения учащимися новых образовательных результатов; 3. Расширение потенциала системы дополнительного образования детей; 4.Создание условий для сохранения и укрепления здоровья обучающихся и воспитанников; 5. Развитие кадрового потенциала.   </vt:lpstr>
      <vt:lpstr>Муниципальная программа «Развитие и сохранение  культуры в МО «Город Адыгейск» на 2017-2019г.</vt:lpstr>
      <vt:lpstr>Муниципальная программа «Развитие физической культуры и спорта в МО «Город Адыгейск»»</vt:lpstr>
      <vt:lpstr>Муниципальная программа «Социальная поддержка граждан»</vt:lpstr>
      <vt:lpstr>Муниципальная программа «Управление муниципальными финансами»</vt:lpstr>
      <vt:lpstr>Муниципальная программа «Информатизация»</vt:lpstr>
      <vt:lpstr>Муниципальная программа  «Развитие дорожного хозяйства , обеспечение сохранности автомобильных дорог и повышение безопасности дорожного движения»   за 2016-2022 гг. Цель: сохранение и развитие автомобильных дорог общего пользования  и повышение  уровня безопасности дорожного движения в МО «Город Адыгейск» Задачи: 1. Повышение уровня транспортно-эксплуатационного состояния сети автомобильных дорог; 2. Повышение уровня безопасности дорожного движения</vt:lpstr>
      <vt:lpstr>Муниципальная программа  «Благоустройство МО «Город Адыгейск»  Цель: Совершенствование системы комплексного благоустройства территории  МО «Город Адыгейск» Задачи: 1. Приведение в качественное состояние территории и элементов благоустройства; 2. Организация взаимодействия между предприятиями, организациями и учреждениями при решении вопросов благоустройства территории МО «Город Адыгейск»</vt:lpstr>
      <vt:lpstr>Муниципальная программа  «Поддержка и развитие средств массовой информации»  Цель: Расширение степени информированности населения МО «Город Адыгейск» Задачи: 1. Опубликование официальной информации; 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vt:lpstr>
      <vt:lpstr>Муниципальная программа  «Обеспечение  доступным  и комфортным жильём » Цель: Обеспечение жильём детей-сирот и детей, оставшихся без попечения родителей и лиц из их числа; Обеспечение инженерной инфраструктурой земельных участков выделяемых семьям имеющих трех и более детей; Обеспечение  механизма предоставления молодым семьям социальных выплат на приобретение жилья . </vt:lpstr>
      <vt:lpstr>Муниципальная программа  «Противодействие коррупции»  Цель: Обеспечение прав и законных интересов жителей МО «Город Адыгейск», предупреждение коррупционных правонарушений, Задачи:   1. Создание в МО «Город Адыгейск»  комплексной системы противодействия коррупции;   2. Совершенствование правового регулирования в сфере противодействия коррупции; 3. Формирование нетерпимости по отношению к проявлениям коррупции; 4. Обеспечение прозрачности деятельности органов местного самоуправления.</vt:lpstr>
      <vt:lpstr>МУНИЦИПАЛЬНАЯ  ПРОГРАММА «АПК «Безопасный город»  на 2017- 2020 годы»  (срок реализации 2017-2020 годы) </vt:lpstr>
      <vt:lpstr>Муниципальная программа  «Энергосбережения и повышение энергетической эффективности»  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 Задачи:   1. Обеспечение устойчивого  процесса повышения эффективности  энергопотребления;   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vt:lpstr>
      <vt:lpstr>Муниципальная программа  «Формирование комфортной городской среды МО «Город Адыгейск».»  Цель: Повышение уровня благоустройства территории МО «Город Адыгейск»  Задачи: 1. Повышение  уровня благоустройства дворовых территорий и территорий общего пользования МО «Город Адыгейск»; 2. Повышение уровня вовлеченности заинтересованных граждан, организаций в реализацию мероприятий по благоустройству территорий МО «Город Адыгейск»</vt:lpstr>
      <vt:lpstr>Расходы МО «Город Адыгейск» в 2018  году с учетом интересов  целевых групп</vt:lpstr>
      <vt:lpstr>Сведения о реализации общественно-значимых проектов для МО «Город Адыгейск» за 2018г. </vt:lpstr>
      <vt:lpstr>Презентация PowerPoint</vt:lpstr>
      <vt:lpstr>Брошюра подготовлена Финансовым управлением администрации муниципального образования «Город Адыгейск»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«Город Майкоп  за 2015 год</dc:title>
  <dc:creator>SemiletovaO</dc:creator>
  <cp:lastModifiedBy>Саида Ситкина</cp:lastModifiedBy>
  <cp:revision>314</cp:revision>
  <cp:lastPrinted>2019-04-04T12:08:03Z</cp:lastPrinted>
  <dcterms:created xsi:type="dcterms:W3CDTF">2016-03-17T10:46:34Z</dcterms:created>
  <dcterms:modified xsi:type="dcterms:W3CDTF">2019-04-18T12:59:42Z</dcterms:modified>
</cp:coreProperties>
</file>