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6.xml" ContentType="application/vnd.openxmlformats-officedocument.theme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7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theme/theme8.xml" ContentType="application/vnd.openxmlformats-officedocument.theme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493" r:id="rId1"/>
    <p:sldMasterId id="2147485505" r:id="rId2"/>
    <p:sldMasterId id="2147485519" r:id="rId3"/>
    <p:sldMasterId id="2147485533" r:id="rId4"/>
    <p:sldMasterId id="2147485547" r:id="rId5"/>
    <p:sldMasterId id="2147485561" r:id="rId6"/>
    <p:sldMasterId id="2147485575" r:id="rId7"/>
    <p:sldMasterId id="2147485589" r:id="rId8"/>
    <p:sldMasterId id="2147485603" r:id="rId9"/>
  </p:sldMasterIdLst>
  <p:notesMasterIdLst>
    <p:notesMasterId r:id="rId48"/>
  </p:notesMasterIdLst>
  <p:sldIdLst>
    <p:sldId id="273" r:id="rId10"/>
    <p:sldId id="381" r:id="rId11"/>
    <p:sldId id="380" r:id="rId12"/>
    <p:sldId id="406" r:id="rId13"/>
    <p:sldId id="291" r:id="rId14"/>
    <p:sldId id="278" r:id="rId15"/>
    <p:sldId id="373" r:id="rId16"/>
    <p:sldId id="415" r:id="rId17"/>
    <p:sldId id="416" r:id="rId18"/>
    <p:sldId id="417" r:id="rId19"/>
    <p:sldId id="418" r:id="rId20"/>
    <p:sldId id="327" r:id="rId21"/>
    <p:sldId id="384" r:id="rId22"/>
    <p:sldId id="413" r:id="rId23"/>
    <p:sldId id="377" r:id="rId24"/>
    <p:sldId id="385" r:id="rId25"/>
    <p:sldId id="386" r:id="rId26"/>
    <p:sldId id="387" r:id="rId27"/>
    <p:sldId id="388" r:id="rId28"/>
    <p:sldId id="389" r:id="rId29"/>
    <p:sldId id="390" r:id="rId30"/>
    <p:sldId id="391" r:id="rId31"/>
    <p:sldId id="392" r:id="rId32"/>
    <p:sldId id="394" r:id="rId33"/>
    <p:sldId id="395" r:id="rId34"/>
    <p:sldId id="397" r:id="rId35"/>
    <p:sldId id="400" r:id="rId36"/>
    <p:sldId id="408" r:id="rId37"/>
    <p:sldId id="402" r:id="rId38"/>
    <p:sldId id="414" r:id="rId39"/>
    <p:sldId id="420" r:id="rId40"/>
    <p:sldId id="421" r:id="rId41"/>
    <p:sldId id="422" r:id="rId42"/>
    <p:sldId id="412" r:id="rId43"/>
    <p:sldId id="360" r:id="rId44"/>
    <p:sldId id="376" r:id="rId45"/>
    <p:sldId id="382" r:id="rId46"/>
    <p:sldId id="306" r:id="rId47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B15FA29-09AC-42AE-B73B-40B5FBF7466E}">
          <p14:sldIdLst>
            <p14:sldId id="273"/>
            <p14:sldId id="381"/>
            <p14:sldId id="380"/>
            <p14:sldId id="406"/>
            <p14:sldId id="291"/>
            <p14:sldId id="278"/>
            <p14:sldId id="373"/>
            <p14:sldId id="415"/>
            <p14:sldId id="416"/>
            <p14:sldId id="417"/>
            <p14:sldId id="418"/>
            <p14:sldId id="327"/>
            <p14:sldId id="384"/>
            <p14:sldId id="413"/>
            <p14:sldId id="377"/>
            <p14:sldId id="385"/>
            <p14:sldId id="386"/>
            <p14:sldId id="387"/>
            <p14:sldId id="388"/>
            <p14:sldId id="389"/>
            <p14:sldId id="390"/>
            <p14:sldId id="391"/>
            <p14:sldId id="392"/>
            <p14:sldId id="394"/>
            <p14:sldId id="395"/>
            <p14:sldId id="397"/>
            <p14:sldId id="400"/>
            <p14:sldId id="408"/>
            <p14:sldId id="402"/>
            <p14:sldId id="414"/>
            <p14:sldId id="420"/>
            <p14:sldId id="421"/>
            <p14:sldId id="422"/>
            <p14:sldId id="412"/>
            <p14:sldId id="360"/>
            <p14:sldId id="376"/>
            <p14:sldId id="382"/>
            <p14:sldId id="30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EA671E"/>
    <a:srgbClr val="006600"/>
    <a:srgbClr val="008000"/>
    <a:srgbClr val="FF0066"/>
    <a:srgbClr val="00FFFF"/>
    <a:srgbClr val="00FF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85" autoAdjust="0"/>
    <p:restoredTop sz="90291" autoAdjust="0"/>
  </p:normalViewPr>
  <p:slideViewPr>
    <p:cSldViewPr>
      <p:cViewPr>
        <p:scale>
          <a:sx n="100" d="100"/>
          <a:sy n="100" d="100"/>
        </p:scale>
        <p:origin x="-1020" y="-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slide" Target="slides/slide3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slide" Target="slides/slide33.xml"/><Relationship Id="rId47" Type="http://schemas.openxmlformats.org/officeDocument/2006/relationships/slide" Target="slides/slide38.xml"/><Relationship Id="rId50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slide" Target="slides/slide29.xml"/><Relationship Id="rId46" Type="http://schemas.openxmlformats.org/officeDocument/2006/relationships/slide" Target="slides/slide3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41" Type="http://schemas.openxmlformats.org/officeDocument/2006/relationships/slide" Target="slides/slide3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slide" Target="slides/slide28.xml"/><Relationship Id="rId40" Type="http://schemas.openxmlformats.org/officeDocument/2006/relationships/slide" Target="slides/slide31.xml"/><Relationship Id="rId45" Type="http://schemas.openxmlformats.org/officeDocument/2006/relationships/slide" Target="slides/slide3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49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4" Type="http://schemas.openxmlformats.org/officeDocument/2006/relationships/slide" Target="slides/slide35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openxmlformats.org/officeDocument/2006/relationships/slide" Target="slides/slide34.xml"/><Relationship Id="rId48" Type="http://schemas.openxmlformats.org/officeDocument/2006/relationships/notesMaster" Target="notesMasters/notesMaster1.xml"/><Relationship Id="rId8" Type="http://schemas.openxmlformats.org/officeDocument/2006/relationships/slideMaster" Target="slideMasters/slideMaster8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771517996870108"/>
          <c:y val="3.9735099337748346E-2"/>
          <c:w val="0.62441314553990557"/>
          <c:h val="0.771523178807945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1.9598863784324651E-2"/>
                  <c:y val="-2.7761443502426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46124325843082E-2"/>
                  <c:y val="4.0935148451712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399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2017год</c:v>
                </c:pt>
                <c:pt idx="2">
                  <c:v>2018год</c:v>
                </c:pt>
                <c:pt idx="3">
                  <c:v>2019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.0">
                  <c:v>63087.8</c:v>
                </c:pt>
                <c:pt idx="1">
                  <c:v>62155.7</c:v>
                </c:pt>
                <c:pt idx="2">
                  <c:v>68049.3</c:v>
                </c:pt>
                <c:pt idx="3">
                  <c:v>72924.800000000003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Lbls>
            <c:dLbl>
              <c:idx val="0"/>
              <c:layout>
                <c:manualLayout>
                  <c:x val="2.4813429000226192E-2"/>
                  <c:y val="-1.6293104026958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124325843081503E-2"/>
                  <c:y val="-6.5298615166710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399" b="1" baseline="0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2017год</c:v>
                </c:pt>
                <c:pt idx="2">
                  <c:v>2018год</c:v>
                </c:pt>
                <c:pt idx="3">
                  <c:v>2019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0.0">
                  <c:v>13987.1</c:v>
                </c:pt>
                <c:pt idx="1">
                  <c:v>14149.4</c:v>
                </c:pt>
                <c:pt idx="2">
                  <c:v>18584.7</c:v>
                </c:pt>
                <c:pt idx="3">
                  <c:v>20848.099999999999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54696576"/>
        <c:axId val="54436224"/>
        <c:axId val="0"/>
      </c:bar3DChart>
      <c:catAx>
        <c:axId val="54696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4436224"/>
        <c:crosses val="autoZero"/>
        <c:auto val="1"/>
        <c:lblAlgn val="ctr"/>
        <c:lblOffset val="100"/>
        <c:noMultiLvlLbl val="0"/>
      </c:catAx>
      <c:valAx>
        <c:axId val="5443622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385" baseline="0"/>
            </a:pPr>
            <a:endParaRPr lang="ru-RU"/>
          </a:p>
        </c:txPr>
        <c:crossAx val="54696576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ayout>
        <c:manualLayout>
          <c:xMode val="edge"/>
          <c:yMode val="edge"/>
          <c:x val="0.78168362627197052"/>
          <c:y val="0.42348754448398573"/>
          <c:w val="0.20814061054579097"/>
          <c:h val="0.1494661921708184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81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налоговых доходов МО "Город Адыгейск" на </a:t>
            </a:r>
            <a:r>
              <a:rPr lang="ru-RU" dirty="0" smtClean="0"/>
              <a:t>2019г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Лист1!$B$11:$B$13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cat>
            <c:strRef>
              <c:f>Лист1!$A$14:$A$18</c:f>
              <c:strCache>
                <c:ptCount val="5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</c:strCache>
            </c:strRef>
          </c:cat>
          <c:val>
            <c:numRef>
              <c:f>Лист1!$B$14:$B$18</c:f>
              <c:numCache>
                <c:formatCode>General</c:formatCode>
                <c:ptCount val="5"/>
                <c:pt idx="0">
                  <c:v>27002</c:v>
                </c:pt>
                <c:pt idx="1">
                  <c:v>2585.9</c:v>
                </c:pt>
                <c:pt idx="2">
                  <c:v>19320</c:v>
                </c:pt>
                <c:pt idx="3" formatCode="0.0">
                  <c:v>18272.7</c:v>
                </c:pt>
                <c:pt idx="4" formatCode="0.0">
                  <c:v>3400</c:v>
                </c:pt>
              </c:numCache>
            </c:numRef>
          </c:val>
        </c:ser>
        <c:ser>
          <c:idx val="1"/>
          <c:order val="1"/>
          <c:tx>
            <c:strRef>
              <c:f>Лист1!$C$11:$C$13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cat>
            <c:strRef>
              <c:f>Лист1!$A$14:$A$18</c:f>
              <c:strCache>
                <c:ptCount val="5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</c:strCache>
            </c:strRef>
          </c:cat>
          <c:val>
            <c:numRef>
              <c:f>Лист1!$C$14:$C$18</c:f>
              <c:numCache>
                <c:formatCode>General</c:formatCode>
                <c:ptCount val="5"/>
                <c:pt idx="0">
                  <c:v>26784.799999999999</c:v>
                </c:pt>
                <c:pt idx="1">
                  <c:v>2889.4</c:v>
                </c:pt>
                <c:pt idx="2">
                  <c:v>20808.599999999999</c:v>
                </c:pt>
                <c:pt idx="3">
                  <c:v>19096.900000000001</c:v>
                </c:pt>
                <c:pt idx="4">
                  <c:v>3345.1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55829632"/>
        <c:axId val="55831168"/>
        <c:axId val="0"/>
      </c:bar3DChart>
      <c:catAx>
        <c:axId val="55829632"/>
        <c:scaling>
          <c:orientation val="minMax"/>
        </c:scaling>
        <c:delete val="0"/>
        <c:axPos val="b"/>
        <c:majorTickMark val="none"/>
        <c:minorTickMark val="none"/>
        <c:tickLblPos val="nextTo"/>
        <c:crossAx val="55831168"/>
        <c:crosses val="autoZero"/>
        <c:auto val="1"/>
        <c:lblAlgn val="ctr"/>
        <c:lblOffset val="100"/>
        <c:noMultiLvlLbl val="0"/>
      </c:catAx>
      <c:valAx>
        <c:axId val="558311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тыс.руб.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558296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неналоговых доходов МО "Город Адыгейск" за </a:t>
            </a:r>
            <a:r>
              <a:rPr lang="ru-RU" dirty="0" smtClean="0"/>
              <a:t>2019г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2825943316239713E-3"/>
          <c:y val="0.15561794303556917"/>
          <c:w val="0.96596382078404541"/>
          <c:h val="0.7035961647536238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Лист1!$B$22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cat>
            <c:strRef>
              <c:f>Лист1!$A$23:$A$27</c:f>
              <c:strCache>
                <c:ptCount val="5"/>
                <c:pt idx="0">
                  <c:v>доходы от использования имущества</c:v>
                </c:pt>
                <c:pt idx="1">
                  <c:v>платежи за пользование природными ресурсами</c:v>
                </c:pt>
                <c:pt idx="2">
                  <c:v>доходы от компенсации затрат государства</c:v>
                </c:pt>
                <c:pt idx="3">
                  <c:v>доходы от продажи имущества</c:v>
                </c:pt>
                <c:pt idx="4">
                  <c:v>штрафы</c:v>
                </c:pt>
              </c:strCache>
            </c:strRef>
          </c:cat>
          <c:val>
            <c:numRef>
              <c:f>Лист1!$B$23:$B$27</c:f>
              <c:numCache>
                <c:formatCode>General</c:formatCode>
                <c:ptCount val="5"/>
                <c:pt idx="0">
                  <c:v>11000</c:v>
                </c:pt>
                <c:pt idx="1">
                  <c:v>102.3</c:v>
                </c:pt>
                <c:pt idx="2">
                  <c:v>83</c:v>
                </c:pt>
                <c:pt idx="3">
                  <c:v>2771.4</c:v>
                </c:pt>
                <c:pt idx="4">
                  <c:v>2250</c:v>
                </c:pt>
              </c:numCache>
            </c:numRef>
          </c:val>
        </c:ser>
        <c:ser>
          <c:idx val="1"/>
          <c:order val="1"/>
          <c:tx>
            <c:strRef>
              <c:f>Лист1!$C$22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cat>
            <c:strRef>
              <c:f>Лист1!$A$23:$A$27</c:f>
              <c:strCache>
                <c:ptCount val="5"/>
                <c:pt idx="0">
                  <c:v>доходы от использования имущества</c:v>
                </c:pt>
                <c:pt idx="1">
                  <c:v>платежи за пользование природными ресурсами</c:v>
                </c:pt>
                <c:pt idx="2">
                  <c:v>доходы от компенсации затрат государства</c:v>
                </c:pt>
                <c:pt idx="3">
                  <c:v>доходы от продажи имущества</c:v>
                </c:pt>
                <c:pt idx="4">
                  <c:v>штрафы</c:v>
                </c:pt>
              </c:strCache>
            </c:strRef>
          </c:cat>
          <c:val>
            <c:numRef>
              <c:f>Лист1!$C$23:$C$27</c:f>
              <c:numCache>
                <c:formatCode>General</c:formatCode>
                <c:ptCount val="5"/>
                <c:pt idx="0">
                  <c:v>11964.5</c:v>
                </c:pt>
                <c:pt idx="1">
                  <c:v>1698.9</c:v>
                </c:pt>
                <c:pt idx="2">
                  <c:v>85.2</c:v>
                </c:pt>
                <c:pt idx="3">
                  <c:v>683.1</c:v>
                </c:pt>
                <c:pt idx="4">
                  <c:v>3562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45568384"/>
        <c:axId val="45569920"/>
        <c:axId val="108218560"/>
      </c:bar3DChart>
      <c:catAx>
        <c:axId val="45568384"/>
        <c:scaling>
          <c:orientation val="minMax"/>
        </c:scaling>
        <c:delete val="0"/>
        <c:axPos val="b"/>
        <c:majorTickMark val="none"/>
        <c:minorTickMark val="none"/>
        <c:tickLblPos val="nextTo"/>
        <c:crossAx val="45569920"/>
        <c:crosses val="autoZero"/>
        <c:auto val="1"/>
        <c:lblAlgn val="ctr"/>
        <c:lblOffset val="100"/>
        <c:noMultiLvlLbl val="0"/>
      </c:catAx>
      <c:valAx>
        <c:axId val="455699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5568384"/>
        <c:crosses val="autoZero"/>
        <c:crossBetween val="between"/>
      </c:valAx>
      <c:serAx>
        <c:axId val="108218560"/>
        <c:scaling>
          <c:orientation val="minMax"/>
        </c:scaling>
        <c:delete val="1"/>
        <c:axPos val="b"/>
        <c:majorTickMark val="out"/>
        <c:minorTickMark val="none"/>
        <c:tickLblPos val="nextTo"/>
        <c:crossAx val="45569920"/>
        <c:crosses val="autoZero"/>
      </c:serAx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 межбюджетных трансфертов МО "Город Адыгейск" за </a:t>
            </a:r>
            <a:r>
              <a:rPr lang="ru-RU" dirty="0" smtClean="0"/>
              <a:t>2019г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Лист1!$B$31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cat>
            <c:strRef>
              <c:f>Лист1!$A$32:$A$35</c:f>
              <c:strCache>
                <c:ptCount val="4"/>
                <c:pt idx="0">
                  <c:v>дотации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другие межбюджетные трансферты</c:v>
                </c:pt>
              </c:strCache>
            </c:strRef>
          </c:cat>
          <c:val>
            <c:numRef>
              <c:f>Лист1!$B$32:$B$35</c:f>
              <c:numCache>
                <c:formatCode>General</c:formatCode>
                <c:ptCount val="4"/>
                <c:pt idx="0">
                  <c:v>177290.1</c:v>
                </c:pt>
                <c:pt idx="1">
                  <c:v>101585.8</c:v>
                </c:pt>
                <c:pt idx="2">
                  <c:v>83867.100000000006</c:v>
                </c:pt>
                <c:pt idx="3">
                  <c:v>230160.5</c:v>
                </c:pt>
              </c:numCache>
            </c:numRef>
          </c:val>
        </c:ser>
        <c:ser>
          <c:idx val="1"/>
          <c:order val="1"/>
          <c:tx>
            <c:strRef>
              <c:f>Лист1!$C$31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cat>
            <c:strRef>
              <c:f>Лист1!$A$32:$A$35</c:f>
              <c:strCache>
                <c:ptCount val="4"/>
                <c:pt idx="0">
                  <c:v>дотации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другие межбюджетные трансферты</c:v>
                </c:pt>
              </c:strCache>
            </c:strRef>
          </c:cat>
          <c:val>
            <c:numRef>
              <c:f>Лист1!$C$32:$C$35</c:f>
              <c:numCache>
                <c:formatCode>General</c:formatCode>
                <c:ptCount val="4"/>
                <c:pt idx="0">
                  <c:v>177290.1</c:v>
                </c:pt>
                <c:pt idx="1">
                  <c:v>101447.7</c:v>
                </c:pt>
                <c:pt idx="2">
                  <c:v>83418.2</c:v>
                </c:pt>
                <c:pt idx="3">
                  <c:v>170160.5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55916032"/>
        <c:axId val="55917568"/>
        <c:axId val="54548672"/>
      </c:bar3DChart>
      <c:catAx>
        <c:axId val="55916032"/>
        <c:scaling>
          <c:orientation val="minMax"/>
        </c:scaling>
        <c:delete val="0"/>
        <c:axPos val="b"/>
        <c:majorTickMark val="none"/>
        <c:minorTickMark val="none"/>
        <c:tickLblPos val="nextTo"/>
        <c:crossAx val="55917568"/>
        <c:crosses val="autoZero"/>
        <c:auto val="1"/>
        <c:lblAlgn val="ctr"/>
        <c:lblOffset val="100"/>
        <c:noMultiLvlLbl val="0"/>
      </c:catAx>
      <c:valAx>
        <c:axId val="559175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16032"/>
        <c:crosses val="autoZero"/>
        <c:crossBetween val="between"/>
      </c:valAx>
      <c:serAx>
        <c:axId val="54548672"/>
        <c:scaling>
          <c:orientation val="minMax"/>
        </c:scaling>
        <c:delete val="1"/>
        <c:axPos val="b"/>
        <c:majorTickMark val="out"/>
        <c:minorTickMark val="none"/>
        <c:tickLblPos val="nextTo"/>
        <c:crossAx val="55917568"/>
        <c:crosses val="autoZero"/>
      </c:ser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296205968354251"/>
          <c:y val="2.1827941268614627E-2"/>
          <c:w val="0.84615716545756259"/>
          <c:h val="0.83609654893934016"/>
        </c:manualLayout>
      </c:layout>
      <c:ofPieChart>
        <c:ofPieType val="bar"/>
        <c:varyColors val="1"/>
        <c:ser>
          <c:idx val="0"/>
          <c:order val="0"/>
          <c:explosion val="18"/>
          <c:dPt>
            <c:idx val="26"/>
            <c:bubble3D val="0"/>
          </c:dPt>
          <c:dLbls>
            <c:dLbl>
              <c:idx val="0"/>
              <c:layout>
                <c:manualLayout>
                  <c:x val="0.10443117914095547"/>
                  <c:y val="6.928244953362523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2572286871220745"/>
                  <c:y val="-2.481942617584701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4920153799336305"/>
                  <c:y val="0.1750710891476193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3571245706998735E-2"/>
                  <c:y val="6.439386481670812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5336460200074387E-2"/>
                  <c:y val="-7.813829405734103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.12207714767803578"/>
                  <c:y val="1.367517806663457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-1.555312419576446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0.14831842355680286"/>
                  <c:y val="5.261282501662965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20759529134444E-7"/>
                  <c:y val="2.009270418617340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3.7930568101129983E-3"/>
                  <c:y val="4.030951553906106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4.6009380600223167E-3"/>
                  <c:y val="4.314323724930704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5"/>
              <c:tx>
                <c:rich>
                  <a:bodyPr/>
                  <a:lstStyle/>
                  <a:p>
                    <a:r>
                      <a:rPr lang="ru-RU"/>
                      <a:t>Другие расходы; 90 092,4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0.16568906025389893"/>
                  <c:y val="0.2588699290572763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-9.6142230337850095E-17"/>
                  <c:y val="4.244031830238726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0.11937260792253476"/>
                  <c:y val="0.2820512820512820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0.14305943320506764"/>
                  <c:y val="0.3628436962621051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-6.8990211031880605E-2"/>
                  <c:y val="-5.278709524704637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4"/>
              <c:layout>
                <c:manualLayout>
                  <c:x val="-0.13986017234571343"/>
                  <c:y val="0.13439434129089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5"/>
              <c:layout>
                <c:manualLayout>
                  <c:x val="0"/>
                  <c:y val="0.1348364279398762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'без учета счетов бюджета'!$A$10:$A$21</c:f>
              <c:strCache>
                <c:ptCount val="12"/>
                <c:pt idx="0">
                  <c:v>          Осуществление первичного воинского учета на территориях. где отсутствуют военные комиссариаты</c:v>
                </c:pt>
                <c:pt idx="1">
                  <c:v>          Осуществление государственных полномочий </c:v>
                </c:pt>
                <c:pt idx="2">
                  <c:v>      Функционирование высшего должностного лица муниципального образования и администрации</c:v>
                </c:pt>
                <c:pt idx="3">
                  <c:v>      Обеспечение деятельности представительного органа муниципального образования</c:v>
                </c:pt>
                <c:pt idx="4">
                  <c:v>      Обеспечение деятельности контрольного (контрольно-счетного) органа</c:v>
                </c:pt>
                <c:pt idx="5">
                  <c:v>        Социальные выплаты муниципальным служащим</c:v>
                </c:pt>
                <c:pt idx="6">
                  <c:v>Исполнение судебных актов</c:v>
                </c:pt>
                <c:pt idx="7">
                  <c:v>          Прочие расходы</c:v>
                </c:pt>
                <c:pt idx="8">
                  <c:v>За достижение показателей деятельности исполнительной власти</c:v>
                </c:pt>
                <c:pt idx="9">
                  <c:v>Предоставление субсидии МП  "Городские рынки"</c:v>
                </c:pt>
                <c:pt idx="10">
                  <c:v>Обеспечение деятельности МКУ "ЦАТО"</c:v>
                </c:pt>
                <c:pt idx="11">
                  <c:v>      Ведомственные целевые программы, не включенные в состав муниципальных программ МО "Город Адыгейск"</c:v>
                </c:pt>
              </c:strCache>
            </c:strRef>
          </c:cat>
          <c:val>
            <c:numRef>
              <c:f>'без учета счетов бюджета'!$B$10:$B$21</c:f>
              <c:numCache>
                <c:formatCode>#,##0.0</c:formatCode>
                <c:ptCount val="12"/>
                <c:pt idx="0">
                  <c:v>618.1</c:v>
                </c:pt>
                <c:pt idx="1">
                  <c:v>1628.5</c:v>
                </c:pt>
                <c:pt idx="2">
                  <c:v>30361.599999999999</c:v>
                </c:pt>
                <c:pt idx="3">
                  <c:v>4331.6000000000004</c:v>
                </c:pt>
                <c:pt idx="4">
                  <c:v>1937.3</c:v>
                </c:pt>
                <c:pt idx="5">
                  <c:v>4563.6000000000004</c:v>
                </c:pt>
                <c:pt idx="6">
                  <c:v>372.1</c:v>
                </c:pt>
                <c:pt idx="7">
                  <c:v>493.5</c:v>
                </c:pt>
                <c:pt idx="8">
                  <c:v>1353.4</c:v>
                </c:pt>
                <c:pt idx="9">
                  <c:v>166.1</c:v>
                </c:pt>
                <c:pt idx="10">
                  <c:v>14994.3</c:v>
                </c:pt>
                <c:pt idx="11">
                  <c:v>3411.7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gapWidth val="100"/>
        <c:secondPieSize val="75"/>
        <c:serLines/>
      </c:ofPieChart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75"/>
      <c:rotY val="5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50"/>
          <c:dPt>
            <c:idx val="2"/>
            <c:bubble3D val="0"/>
          </c:dPt>
          <c:dPt>
            <c:idx val="7"/>
            <c:bubble3D val="0"/>
          </c:dPt>
          <c:dLbls>
            <c:dLbl>
              <c:idx val="0"/>
              <c:layout>
                <c:manualLayout>
                  <c:x val="-0.16498134424755201"/>
                  <c:y val="9.061681761011465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2183686897936714"/>
                  <c:y val="0.1260208056443659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20749142433002288"/>
                  <c:y val="0.3312130270847820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275131936975699E-2"/>
                  <c:y val="0.2843168317374887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16055852714489277"/>
                  <c:y val="-9.265911469370344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0.15773754621399552"/>
                  <c:y val="0.1131678098866929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3.9961086555179673E-2"/>
                  <c:y val="9.18509054549494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Лист1!$A$2:$A$19</c:f>
              <c:strCache>
                <c:ptCount val="18"/>
                <c:pt idx="0">
                  <c:v>Непрограммные расходы</c:v>
                </c:pt>
                <c:pt idx="1">
                  <c:v>   «Развитие образования  в  МО «Город Адыгейск»</c:v>
                </c:pt>
                <c:pt idx="2">
                  <c:v> «Развитие и сохранение культуры в МО «Город Адыгейск»</c:v>
                </c:pt>
                <c:pt idx="3">
                  <c:v> «Развитие физической культуры и спорта в МО «Город Адыгейск»</c:v>
                </c:pt>
                <c:pt idx="4">
                  <c:v> «Социальная поддержка граждан в МО«Город Адыгейск»</c:v>
                </c:pt>
                <c:pt idx="5">
                  <c:v>  "Управление муниципальными финансами на 2015-2019 годы"</c:v>
                </c:pt>
                <c:pt idx="6">
                  <c:v>  "Информатизация администрации МО "Город Адыгейск " на 2015-2017 годы"</c:v>
                </c:pt>
                <c:pt idx="7">
                  <c:v>"Развитие дорожного хозяйства, обеспечение сохранности автомобильных дорог и повышение безопасности дорожного движения в МО "Город Адыгейск"</c:v>
                </c:pt>
                <c:pt idx="8">
                  <c:v>  «Благоустройство МО «Город Адыгейск»</c:v>
                </c:pt>
                <c:pt idx="9">
                  <c:v> «Поддержка и развитие средств массовой информации (МУП «Редакция газеты «Единства»)</c:v>
                </c:pt>
                <c:pt idx="10">
                  <c:v>  «Обеспечение доступным и комфортным жильём на 2017-2020годы</c:v>
                </c:pt>
                <c:pt idx="11">
                  <c:v>"Формирование комфортной городской среды "</c:v>
                </c:pt>
                <c:pt idx="12">
                  <c:v>"Доступная среда"</c:v>
                </c:pt>
                <c:pt idx="13">
                  <c:v> «Безопасный город»</c:v>
                </c:pt>
                <c:pt idx="14">
                  <c:v>  «Противодействие коррупции»</c:v>
                </c:pt>
                <c:pt idx="15">
                  <c:v>"Устоичивое развитие сельских территорий"</c:v>
                </c:pt>
                <c:pt idx="16">
                  <c:v>"Привлечение молодых специалистов для работы в муниципальных учреждениях образования "</c:v>
                </c:pt>
                <c:pt idx="17">
                  <c:v> «Энергосбережения и повышение энергетической эффективности»</c:v>
                </c:pt>
              </c:strCache>
            </c:strRef>
          </c:cat>
          <c:val>
            <c:numRef>
              <c:f>Лист1!$B$2:$B$19</c:f>
              <c:numCache>
                <c:formatCode>#,##0.0</c:formatCode>
                <c:ptCount val="18"/>
                <c:pt idx="0" formatCode="General">
                  <c:v>64231.9</c:v>
                </c:pt>
                <c:pt idx="1">
                  <c:v>369951.7</c:v>
                </c:pt>
                <c:pt idx="2">
                  <c:v>43163</c:v>
                </c:pt>
                <c:pt idx="3">
                  <c:v>282.2</c:v>
                </c:pt>
                <c:pt idx="4">
                  <c:v>480</c:v>
                </c:pt>
                <c:pt idx="5">
                  <c:v>4905.2</c:v>
                </c:pt>
                <c:pt idx="6">
                  <c:v>573.9</c:v>
                </c:pt>
                <c:pt idx="7">
                  <c:v>45267.7</c:v>
                </c:pt>
                <c:pt idx="8">
                  <c:v>6917.2</c:v>
                </c:pt>
                <c:pt idx="9">
                  <c:v>4216.8</c:v>
                </c:pt>
                <c:pt idx="10">
                  <c:v>27372</c:v>
                </c:pt>
                <c:pt idx="11">
                  <c:v>25439.4</c:v>
                </c:pt>
                <c:pt idx="12">
                  <c:v>26.8</c:v>
                </c:pt>
                <c:pt idx="13">
                  <c:v>8197.6</c:v>
                </c:pt>
                <c:pt idx="14">
                  <c:v>50</c:v>
                </c:pt>
                <c:pt idx="15">
                  <c:v>1209.2</c:v>
                </c:pt>
                <c:pt idx="16">
                  <c:v>300</c:v>
                </c:pt>
                <c:pt idx="17">
                  <c:v>1524.6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1"/>
      <c:rotY val="20"/>
      <c:depthPercent val="100"/>
      <c:rAngAx val="1"/>
    </c:view3D>
    <c:floor>
      <c:thickness val="0"/>
      <c:spPr>
        <a:solidFill>
          <a:srgbClr val="FFFFCC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3072978964423546E-4"/>
          <c:y val="3.2154333279208303E-2"/>
          <c:w val="0.88988764044943858"/>
          <c:h val="0.5689809431412289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Лист1!$A$4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0" scaled="1"/>
            </a:gradFill>
            <a:ln w="962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6692915042657297E-3"/>
                  <c:y val="-5.9260165044567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568901472174449E-2"/>
                  <c:y val="-2.4062553916431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0142">
                <a:noFill/>
              </a:ln>
            </c:spPr>
            <c:txPr>
              <a:bodyPr/>
              <a:lstStyle/>
              <a:p>
                <a:pPr>
                  <a:defRPr sz="110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Лист1!$B$3:$E$3</c:f>
              <c:strCache>
                <c:ptCount val="2"/>
                <c:pt idx="0">
                  <c:v>на 01.01.2019</c:v>
                </c:pt>
                <c:pt idx="1">
                  <c:v>на 01.01.2020</c:v>
                </c:pt>
              </c:strCache>
            </c:strRef>
          </c:cat>
          <c:val>
            <c:numRef>
              <c:f>Лист1!$B$4:$E$4</c:f>
              <c:numCache>
                <c:formatCode>General</c:formatCode>
                <c:ptCount val="2"/>
              </c:numCache>
            </c:numRef>
          </c:val>
        </c:ser>
        <c:ser>
          <c:idx val="3"/>
          <c:order val="1"/>
          <c:tx>
            <c:strRef>
              <c:f>Лист1!$A$5</c:f>
              <c:strCache>
                <c:ptCount val="1"/>
                <c:pt idx="0">
                  <c:v>Обязательства перед республиканским бюджетом</c:v>
                </c:pt>
              </c:strCache>
            </c:strRef>
          </c:tx>
          <c:spPr>
            <a:gradFill rotWithShape="0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1"/>
            </a:gradFill>
            <a:ln w="962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9851595210567154E-2"/>
                  <c:y val="-4.2112060657218321E-2"/>
                </c:manualLayout>
              </c:layout>
              <c:spPr>
                <a:noFill/>
                <a:ln w="20142">
                  <a:noFill/>
                </a:ln>
              </c:spPr>
              <c:txPr>
                <a:bodyPr/>
                <a:lstStyle/>
                <a:p>
                  <a:pPr>
                    <a:defRPr sz="1108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251331689315742E-2"/>
                  <c:y val="-5.8168478534996813E-2"/>
                </c:manualLayout>
              </c:layout>
              <c:spPr>
                <a:noFill/>
                <a:ln w="20142">
                  <a:noFill/>
                </a:ln>
              </c:spPr>
              <c:txPr>
                <a:bodyPr/>
                <a:lstStyle/>
                <a:p>
                  <a:pPr>
                    <a:defRPr sz="1108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0142">
                <a:noFill/>
              </a:ln>
            </c:spPr>
            <c:txPr>
              <a:bodyPr/>
              <a:lstStyle/>
              <a:p>
                <a:pPr>
                  <a:defRPr sz="952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Лист1!$B$3:$E$3</c:f>
              <c:strCache>
                <c:ptCount val="2"/>
                <c:pt idx="0">
                  <c:v>на 01.01.2019</c:v>
                </c:pt>
                <c:pt idx="1">
                  <c:v>на 01.01.2020</c:v>
                </c:pt>
              </c:strCache>
            </c:strRef>
          </c:cat>
          <c:val>
            <c:numRef>
              <c:f>Лист1!$B$5:$E$5</c:f>
              <c:numCache>
                <c:formatCode>#,##0.0</c:formatCode>
                <c:ptCount val="2"/>
                <c:pt idx="0">
                  <c:v>35300</c:v>
                </c:pt>
                <c:pt idx="1">
                  <c:v>33544.6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50083968"/>
        <c:axId val="250159488"/>
        <c:axId val="251747392"/>
      </c:bar3DChart>
      <c:catAx>
        <c:axId val="250083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40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8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50159488"/>
        <c:crosses val="autoZero"/>
        <c:auto val="1"/>
        <c:lblAlgn val="ctr"/>
        <c:lblOffset val="100"/>
        <c:noMultiLvlLbl val="0"/>
      </c:catAx>
      <c:valAx>
        <c:axId val="2501594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50083968"/>
        <c:crosses val="autoZero"/>
        <c:crossBetween val="between"/>
      </c:valAx>
      <c:serAx>
        <c:axId val="251747392"/>
        <c:scaling>
          <c:orientation val="minMax"/>
        </c:scaling>
        <c:delete val="1"/>
        <c:axPos val="b"/>
        <c:majorTickMark val="out"/>
        <c:minorTickMark val="none"/>
        <c:tickLblPos val="nextTo"/>
        <c:crossAx val="250159488"/>
        <c:crosses val="autoZero"/>
      </c:ser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7285124252149171"/>
          <c:y val="5.7685365176339896E-2"/>
          <c:w val="0.27148758532759826"/>
          <c:h val="0.16413863796004377"/>
        </c:manualLayout>
      </c:layout>
      <c:overlay val="0"/>
      <c:spPr>
        <a:noFill/>
        <a:ln w="19243">
          <a:noFill/>
        </a:ln>
      </c:spPr>
      <c:txPr>
        <a:bodyPr/>
        <a:lstStyle/>
        <a:p>
          <a:pPr>
            <a:defRPr sz="872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32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C1A2F7-7505-43F9-BB8E-F6DFA497E5F0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70A8AD-F322-4B9F-BB91-D3603DC679C4}">
      <dgm:prSet phldrT="[Текст]" custT="1"/>
      <dgm:spPr/>
      <dgm:t>
        <a:bodyPr/>
        <a:lstStyle/>
        <a:p>
          <a:r>
            <a:rPr lang="ru-RU" sz="1600" dirty="0" smtClean="0"/>
            <a:t>1 место – </a:t>
          </a:r>
          <a:r>
            <a:rPr lang="ru-RU" sz="1600" b="1" dirty="0" smtClean="0"/>
            <a:t>образование</a:t>
          </a:r>
          <a:r>
            <a:rPr lang="ru-RU" sz="2000" b="1" dirty="0" smtClean="0"/>
            <a:t>-</a:t>
          </a:r>
          <a:r>
            <a:rPr lang="ru-RU" sz="1600" dirty="0" smtClean="0"/>
            <a:t> 384426,2тыс.руб. (64%)</a:t>
          </a:r>
          <a:endParaRPr lang="ru-RU" sz="1600" dirty="0"/>
        </a:p>
      </dgm:t>
    </dgm:pt>
    <dgm:pt modelId="{E9CD8FEF-9551-4C85-B08C-59119A0FC976}" type="parTrans" cxnId="{9D181667-03B9-4AA0-B159-A8A70B1BF598}">
      <dgm:prSet/>
      <dgm:spPr/>
      <dgm:t>
        <a:bodyPr/>
        <a:lstStyle/>
        <a:p>
          <a:endParaRPr lang="ru-RU"/>
        </a:p>
      </dgm:t>
    </dgm:pt>
    <dgm:pt modelId="{9E827A68-BCB2-40FC-8FEF-EC0827EE8701}" type="sibTrans" cxnId="{9D181667-03B9-4AA0-B159-A8A70B1BF598}">
      <dgm:prSet/>
      <dgm:spPr/>
      <dgm:t>
        <a:bodyPr/>
        <a:lstStyle/>
        <a:p>
          <a:endParaRPr lang="ru-RU"/>
        </a:p>
      </dgm:t>
    </dgm:pt>
    <dgm:pt modelId="{B40C8003-A31C-49C8-9D34-C48EBC75CD23}">
      <dgm:prSet phldrT="[Текст]" custT="1"/>
      <dgm:spPr/>
      <dgm:t>
        <a:bodyPr/>
        <a:lstStyle/>
        <a:p>
          <a:r>
            <a:rPr lang="ru-RU" sz="1600" dirty="0" smtClean="0"/>
            <a:t>2 место - </a:t>
          </a:r>
          <a:r>
            <a:rPr lang="ru-RU" sz="1600" b="1" dirty="0" smtClean="0"/>
            <a:t>общегосударственные вопросы </a:t>
          </a:r>
          <a:r>
            <a:rPr lang="ru-RU" sz="1800" b="1" dirty="0" smtClean="0"/>
            <a:t>– </a:t>
          </a:r>
          <a:r>
            <a:rPr lang="ru-RU" sz="1600" dirty="0" smtClean="0"/>
            <a:t>63070,7тыс. руб. (10,4 %)</a:t>
          </a:r>
          <a:endParaRPr lang="ru-RU" sz="1600" dirty="0"/>
        </a:p>
      </dgm:t>
    </dgm:pt>
    <dgm:pt modelId="{B1A7D1FD-F17E-4302-826A-21CDC63FA1E8}" type="parTrans" cxnId="{C7F5191E-F3E0-431C-A11F-A796973F1460}">
      <dgm:prSet/>
      <dgm:spPr/>
      <dgm:t>
        <a:bodyPr/>
        <a:lstStyle/>
        <a:p>
          <a:endParaRPr lang="ru-RU"/>
        </a:p>
      </dgm:t>
    </dgm:pt>
    <dgm:pt modelId="{F19D4B93-2145-4BC3-83FA-E3584D5893A5}" type="sibTrans" cxnId="{C7F5191E-F3E0-431C-A11F-A796973F1460}">
      <dgm:prSet/>
      <dgm:spPr/>
      <dgm:t>
        <a:bodyPr/>
        <a:lstStyle/>
        <a:p>
          <a:endParaRPr lang="ru-RU"/>
        </a:p>
      </dgm:t>
    </dgm:pt>
    <dgm:pt modelId="{788D5E2D-0706-4031-BBBA-7727499D282D}">
      <dgm:prSet phldrT="[Текст]" custT="1"/>
      <dgm:spPr/>
      <dgm:t>
        <a:bodyPr/>
        <a:lstStyle/>
        <a:p>
          <a:r>
            <a:rPr lang="ru-RU" sz="1600" dirty="0" smtClean="0"/>
            <a:t>3 место – национальная экономика – 47231,9 </a:t>
          </a:r>
          <a:r>
            <a:rPr lang="ru-RU" sz="1600" dirty="0" err="1" smtClean="0"/>
            <a:t>тыс.руб</a:t>
          </a:r>
          <a:r>
            <a:rPr lang="ru-RU" sz="1600" dirty="0" smtClean="0"/>
            <a:t>. (8%)</a:t>
          </a:r>
          <a:endParaRPr lang="ru-RU" sz="1600" dirty="0"/>
        </a:p>
      </dgm:t>
    </dgm:pt>
    <dgm:pt modelId="{3FBAFEB4-D40C-4B49-B674-47EBEAC96EAE}" type="parTrans" cxnId="{F2E58D7F-CE46-4ED9-B156-4D48D582FB24}">
      <dgm:prSet/>
      <dgm:spPr/>
      <dgm:t>
        <a:bodyPr/>
        <a:lstStyle/>
        <a:p>
          <a:endParaRPr lang="ru-RU"/>
        </a:p>
      </dgm:t>
    </dgm:pt>
    <dgm:pt modelId="{96846E63-5BD3-474E-9AEF-627010400CE3}" type="sibTrans" cxnId="{F2E58D7F-CE46-4ED9-B156-4D48D582FB24}">
      <dgm:prSet/>
      <dgm:spPr/>
      <dgm:t>
        <a:bodyPr/>
        <a:lstStyle/>
        <a:p>
          <a:endParaRPr lang="ru-RU"/>
        </a:p>
      </dgm:t>
    </dgm:pt>
    <dgm:pt modelId="{7096C51F-09F2-4951-B108-E99F147F1DCF}">
      <dgm:prSet custT="1"/>
      <dgm:spPr/>
      <dgm:t>
        <a:bodyPr/>
        <a:lstStyle/>
        <a:p>
          <a:r>
            <a:rPr lang="ru-RU" sz="1600" dirty="0" smtClean="0"/>
            <a:t>4 место –</a:t>
          </a:r>
          <a:r>
            <a:rPr lang="ru-RU" sz="1600" b="1" dirty="0" smtClean="0"/>
            <a:t>социальная политика – 34591,7 </a:t>
          </a:r>
          <a:r>
            <a:rPr lang="ru-RU" sz="1600" dirty="0" smtClean="0"/>
            <a:t>тыс. руб.</a:t>
          </a:r>
        </a:p>
        <a:p>
          <a:r>
            <a:rPr lang="ru-RU" sz="1600" dirty="0" smtClean="0"/>
            <a:t> (5,7 %)</a:t>
          </a:r>
          <a:endParaRPr lang="ru-RU" sz="1600" dirty="0"/>
        </a:p>
      </dgm:t>
    </dgm:pt>
    <dgm:pt modelId="{AC0F6F45-FE02-4291-A7DD-BBA9483ACE75}" type="parTrans" cxnId="{97E324F1-C0D5-43CA-A108-D34BD1C0AB39}">
      <dgm:prSet/>
      <dgm:spPr/>
      <dgm:t>
        <a:bodyPr/>
        <a:lstStyle/>
        <a:p>
          <a:endParaRPr lang="ru-RU"/>
        </a:p>
      </dgm:t>
    </dgm:pt>
    <dgm:pt modelId="{F3B9BDCC-E018-48E7-8D01-FC5A97914CB6}" type="sibTrans" cxnId="{97E324F1-C0D5-43CA-A108-D34BD1C0AB39}">
      <dgm:prSet/>
      <dgm:spPr/>
      <dgm:t>
        <a:bodyPr/>
        <a:lstStyle/>
        <a:p>
          <a:endParaRPr lang="ru-RU"/>
        </a:p>
      </dgm:t>
    </dgm:pt>
    <dgm:pt modelId="{CBE00A36-8CEC-424B-9CE4-D82CF38020B7}">
      <dgm:prSet custT="1"/>
      <dgm:spPr/>
      <dgm:t>
        <a:bodyPr/>
        <a:lstStyle/>
        <a:p>
          <a:r>
            <a:rPr lang="ru-RU" sz="1600" dirty="0" smtClean="0"/>
            <a:t>5 место – </a:t>
          </a:r>
          <a:r>
            <a:rPr lang="ru-RU" sz="1600" b="1" dirty="0" smtClean="0"/>
            <a:t>культура, кинематография – 33718,4 </a:t>
          </a:r>
          <a:r>
            <a:rPr lang="ru-RU" sz="1600" b="1" dirty="0" err="1" smtClean="0"/>
            <a:t>тыс.руб</a:t>
          </a:r>
          <a:r>
            <a:rPr lang="ru-RU" sz="1600" b="1" dirty="0" smtClean="0"/>
            <a:t>. (5,6%)</a:t>
          </a:r>
          <a:endParaRPr lang="ru-RU" sz="1600" dirty="0"/>
        </a:p>
      </dgm:t>
    </dgm:pt>
    <dgm:pt modelId="{D7559A3C-5984-4C5F-9B17-7B5FE9FAF6E8}" type="parTrans" cxnId="{1E181923-F606-4367-A0A3-9DF470D7B3C9}">
      <dgm:prSet/>
      <dgm:spPr/>
      <dgm:t>
        <a:bodyPr/>
        <a:lstStyle/>
        <a:p>
          <a:endParaRPr lang="ru-RU"/>
        </a:p>
      </dgm:t>
    </dgm:pt>
    <dgm:pt modelId="{D5DC2A36-0FCB-4A94-B3C8-9A940DCD85D0}" type="sibTrans" cxnId="{1E181923-F606-4367-A0A3-9DF470D7B3C9}">
      <dgm:prSet/>
      <dgm:spPr/>
      <dgm:t>
        <a:bodyPr/>
        <a:lstStyle/>
        <a:p>
          <a:endParaRPr lang="ru-RU"/>
        </a:p>
      </dgm:t>
    </dgm:pt>
    <dgm:pt modelId="{5D37D2F8-F1A6-434D-A520-FCD0AEA4601C}">
      <dgm:prSet/>
      <dgm:spPr/>
      <dgm:t>
        <a:bodyPr/>
        <a:lstStyle/>
        <a:p>
          <a:r>
            <a:rPr lang="ru-RU" dirty="0" smtClean="0"/>
            <a:t>6 место – </a:t>
          </a:r>
          <a:r>
            <a:rPr lang="ru-RU" b="1" dirty="0" smtClean="0"/>
            <a:t>жилищно-коммунальное хозяйство</a:t>
          </a:r>
          <a:r>
            <a:rPr lang="ru-RU" dirty="0" smtClean="0"/>
            <a:t>– 32549,2тыс.руб. (5,3%) </a:t>
          </a:r>
        </a:p>
      </dgm:t>
    </dgm:pt>
    <dgm:pt modelId="{9212F6E7-7BB9-4583-BA3B-ABA46FC6FE41}" type="parTrans" cxnId="{8B907DCE-7345-40DE-A7DF-496F70CCBD3E}">
      <dgm:prSet/>
      <dgm:spPr/>
      <dgm:t>
        <a:bodyPr/>
        <a:lstStyle/>
        <a:p>
          <a:endParaRPr lang="ru-RU"/>
        </a:p>
      </dgm:t>
    </dgm:pt>
    <dgm:pt modelId="{EF7022A6-9DBB-42BB-B839-68E4A88FB207}" type="sibTrans" cxnId="{8B907DCE-7345-40DE-A7DF-496F70CCBD3E}">
      <dgm:prSet/>
      <dgm:spPr/>
      <dgm:t>
        <a:bodyPr/>
        <a:lstStyle/>
        <a:p>
          <a:endParaRPr lang="ru-RU"/>
        </a:p>
      </dgm:t>
    </dgm:pt>
    <dgm:pt modelId="{F9170066-EB70-4DFE-9841-DE39D4956355}">
      <dgm:prSet/>
      <dgm:spPr/>
      <dgm:t>
        <a:bodyPr/>
        <a:lstStyle/>
        <a:p>
          <a:endParaRPr lang="ru-RU" dirty="0"/>
        </a:p>
      </dgm:t>
    </dgm:pt>
    <dgm:pt modelId="{8B35531C-73FB-4BF6-BA0B-5296DA054939}" type="parTrans" cxnId="{691C7124-2FF0-48F8-9F2A-98905B5DC984}">
      <dgm:prSet/>
      <dgm:spPr/>
      <dgm:t>
        <a:bodyPr/>
        <a:lstStyle/>
        <a:p>
          <a:endParaRPr lang="ru-RU"/>
        </a:p>
      </dgm:t>
    </dgm:pt>
    <dgm:pt modelId="{A1052C90-33F3-4EFB-BFC8-BE0A479B5847}" type="sibTrans" cxnId="{691C7124-2FF0-48F8-9F2A-98905B5DC984}">
      <dgm:prSet/>
      <dgm:spPr/>
      <dgm:t>
        <a:bodyPr/>
        <a:lstStyle/>
        <a:p>
          <a:endParaRPr lang="ru-RU"/>
        </a:p>
      </dgm:t>
    </dgm:pt>
    <dgm:pt modelId="{3151443B-7265-4F89-957C-5878D94D3C22}" type="pres">
      <dgm:prSet presAssocID="{82C1A2F7-7505-43F9-BB8E-F6DFA497E5F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024089-D314-4A9A-82E0-2C423EFE513E}" type="pres">
      <dgm:prSet presAssocID="{C870A8AD-F322-4B9F-BB91-D3603DC679C4}" presName="circle1" presStyleLbl="node1" presStyleIdx="0" presStyleCnt="7"/>
      <dgm:spPr/>
    </dgm:pt>
    <dgm:pt modelId="{CA507080-8A94-4884-85F7-B724CFB10F2F}" type="pres">
      <dgm:prSet presAssocID="{C870A8AD-F322-4B9F-BB91-D3603DC679C4}" presName="space" presStyleCnt="0"/>
      <dgm:spPr/>
    </dgm:pt>
    <dgm:pt modelId="{13CB4380-2A2B-44E8-A3D2-40AD02D02B6A}" type="pres">
      <dgm:prSet presAssocID="{C870A8AD-F322-4B9F-BB91-D3603DC679C4}" presName="rect1" presStyleLbl="alignAcc1" presStyleIdx="0" presStyleCnt="7"/>
      <dgm:spPr/>
      <dgm:t>
        <a:bodyPr/>
        <a:lstStyle/>
        <a:p>
          <a:endParaRPr lang="ru-RU"/>
        </a:p>
      </dgm:t>
    </dgm:pt>
    <dgm:pt modelId="{F4CB92C5-B030-48ED-8CFA-FC1FAFC0A020}" type="pres">
      <dgm:prSet presAssocID="{B40C8003-A31C-49C8-9D34-C48EBC75CD23}" presName="vertSpace2" presStyleLbl="node1" presStyleIdx="0" presStyleCnt="7"/>
      <dgm:spPr/>
    </dgm:pt>
    <dgm:pt modelId="{B65B730C-4495-4D1A-BCAD-39C201D0061C}" type="pres">
      <dgm:prSet presAssocID="{B40C8003-A31C-49C8-9D34-C48EBC75CD23}" presName="circle2" presStyleLbl="node1" presStyleIdx="1" presStyleCnt="7"/>
      <dgm:spPr/>
    </dgm:pt>
    <dgm:pt modelId="{63A25BA7-1BDB-423A-AD38-14977014D577}" type="pres">
      <dgm:prSet presAssocID="{B40C8003-A31C-49C8-9D34-C48EBC75CD23}" presName="rect2" presStyleLbl="alignAcc1" presStyleIdx="1" presStyleCnt="7"/>
      <dgm:spPr/>
      <dgm:t>
        <a:bodyPr/>
        <a:lstStyle/>
        <a:p>
          <a:endParaRPr lang="ru-RU"/>
        </a:p>
      </dgm:t>
    </dgm:pt>
    <dgm:pt modelId="{47B4A0C0-95CE-40BC-891D-9D334C3C40AF}" type="pres">
      <dgm:prSet presAssocID="{788D5E2D-0706-4031-BBBA-7727499D282D}" presName="vertSpace3" presStyleLbl="node1" presStyleIdx="1" presStyleCnt="7"/>
      <dgm:spPr/>
    </dgm:pt>
    <dgm:pt modelId="{19FD3D09-BC8C-410F-A2CB-9D5E42233E73}" type="pres">
      <dgm:prSet presAssocID="{788D5E2D-0706-4031-BBBA-7727499D282D}" presName="circle3" presStyleLbl="node1" presStyleIdx="2" presStyleCnt="7"/>
      <dgm:spPr/>
    </dgm:pt>
    <dgm:pt modelId="{F69A170E-37B7-47CE-BBC2-4A5AFA2A48CA}" type="pres">
      <dgm:prSet presAssocID="{788D5E2D-0706-4031-BBBA-7727499D282D}" presName="rect3" presStyleLbl="alignAcc1" presStyleIdx="2" presStyleCnt="7"/>
      <dgm:spPr/>
      <dgm:t>
        <a:bodyPr/>
        <a:lstStyle/>
        <a:p>
          <a:endParaRPr lang="ru-RU"/>
        </a:p>
      </dgm:t>
    </dgm:pt>
    <dgm:pt modelId="{F85BB071-A3B5-4937-A12B-9E4AC4C0FFA9}" type="pres">
      <dgm:prSet presAssocID="{7096C51F-09F2-4951-B108-E99F147F1DCF}" presName="vertSpace4" presStyleLbl="node1" presStyleIdx="2" presStyleCnt="7"/>
      <dgm:spPr/>
    </dgm:pt>
    <dgm:pt modelId="{2ED18418-C9A8-46E5-BBA1-8E1AF8B6D3EF}" type="pres">
      <dgm:prSet presAssocID="{7096C51F-09F2-4951-B108-E99F147F1DCF}" presName="circle4" presStyleLbl="node1" presStyleIdx="3" presStyleCnt="7"/>
      <dgm:spPr/>
    </dgm:pt>
    <dgm:pt modelId="{EE6564C3-F602-4B44-BBCC-76D37A737F9B}" type="pres">
      <dgm:prSet presAssocID="{7096C51F-09F2-4951-B108-E99F147F1DCF}" presName="rect4" presStyleLbl="alignAcc1" presStyleIdx="3" presStyleCnt="7" custLinFactNeighborX="360" custLinFactNeighborY="-2165"/>
      <dgm:spPr/>
      <dgm:t>
        <a:bodyPr/>
        <a:lstStyle/>
        <a:p>
          <a:endParaRPr lang="ru-RU"/>
        </a:p>
      </dgm:t>
    </dgm:pt>
    <dgm:pt modelId="{AC1CF8B4-D5E9-45A9-B65A-6B3D1FB3CB3E}" type="pres">
      <dgm:prSet presAssocID="{CBE00A36-8CEC-424B-9CE4-D82CF38020B7}" presName="vertSpace5" presStyleLbl="node1" presStyleIdx="3" presStyleCnt="7"/>
      <dgm:spPr/>
    </dgm:pt>
    <dgm:pt modelId="{1DB279E7-9370-4C4C-ABD9-8081261ADEE0}" type="pres">
      <dgm:prSet presAssocID="{CBE00A36-8CEC-424B-9CE4-D82CF38020B7}" presName="circle5" presStyleLbl="node1" presStyleIdx="4" presStyleCnt="7"/>
      <dgm:spPr/>
    </dgm:pt>
    <dgm:pt modelId="{0E6BC475-6F2F-42BA-AC78-FEBE20E96697}" type="pres">
      <dgm:prSet presAssocID="{CBE00A36-8CEC-424B-9CE4-D82CF38020B7}" presName="rect5" presStyleLbl="alignAcc1" presStyleIdx="4" presStyleCnt="7"/>
      <dgm:spPr/>
      <dgm:t>
        <a:bodyPr/>
        <a:lstStyle/>
        <a:p>
          <a:endParaRPr lang="ru-RU"/>
        </a:p>
      </dgm:t>
    </dgm:pt>
    <dgm:pt modelId="{F6F0ECC3-E848-4190-BC5D-B274567E9609}" type="pres">
      <dgm:prSet presAssocID="{5D37D2F8-F1A6-434D-A520-FCD0AEA4601C}" presName="vertSpace6" presStyleLbl="node1" presStyleIdx="4" presStyleCnt="7"/>
      <dgm:spPr/>
    </dgm:pt>
    <dgm:pt modelId="{4BAFA27C-5155-41BD-AC81-A675E55EC2BD}" type="pres">
      <dgm:prSet presAssocID="{5D37D2F8-F1A6-434D-A520-FCD0AEA4601C}" presName="circle6" presStyleLbl="node1" presStyleIdx="5" presStyleCnt="7"/>
      <dgm:spPr/>
    </dgm:pt>
    <dgm:pt modelId="{6456A08F-A5EE-4717-9064-1ED62AEBC901}" type="pres">
      <dgm:prSet presAssocID="{5D37D2F8-F1A6-434D-A520-FCD0AEA4601C}" presName="rect6" presStyleLbl="alignAcc1" presStyleIdx="5" presStyleCnt="7"/>
      <dgm:spPr/>
      <dgm:t>
        <a:bodyPr/>
        <a:lstStyle/>
        <a:p>
          <a:endParaRPr lang="ru-RU"/>
        </a:p>
      </dgm:t>
    </dgm:pt>
    <dgm:pt modelId="{78E5E83A-E02F-44A2-BFC4-AE543DF0E5AC}" type="pres">
      <dgm:prSet presAssocID="{F9170066-EB70-4DFE-9841-DE39D4956355}" presName="vertSpace7" presStyleLbl="node1" presStyleIdx="5" presStyleCnt="7"/>
      <dgm:spPr/>
    </dgm:pt>
    <dgm:pt modelId="{49F5DB0F-EE57-4002-819B-39F2EC59A5FC}" type="pres">
      <dgm:prSet presAssocID="{F9170066-EB70-4DFE-9841-DE39D4956355}" presName="circle7" presStyleLbl="node1" presStyleIdx="6" presStyleCnt="7"/>
      <dgm:spPr/>
    </dgm:pt>
    <dgm:pt modelId="{0B98666D-5207-4152-9936-89C06F7CA7A1}" type="pres">
      <dgm:prSet presAssocID="{F9170066-EB70-4DFE-9841-DE39D4956355}" presName="rect7" presStyleLbl="alignAcc1" presStyleIdx="6" presStyleCnt="7"/>
      <dgm:spPr/>
      <dgm:t>
        <a:bodyPr/>
        <a:lstStyle/>
        <a:p>
          <a:endParaRPr lang="ru-RU"/>
        </a:p>
      </dgm:t>
    </dgm:pt>
    <dgm:pt modelId="{289C8538-BB98-48C2-9C6A-4E3491177CE5}" type="pres">
      <dgm:prSet presAssocID="{C870A8AD-F322-4B9F-BB91-D3603DC679C4}" presName="rect1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93C28A-1680-4AC1-B97A-1AB497493448}" type="pres">
      <dgm:prSet presAssocID="{B40C8003-A31C-49C8-9D34-C48EBC75CD23}" presName="rect2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BE0F00-816D-4C47-8A52-81EA01912F4D}" type="pres">
      <dgm:prSet presAssocID="{788D5E2D-0706-4031-BBBA-7727499D282D}" presName="rect3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22E1E4-9B0B-4920-A8E3-5E206F2C3CA8}" type="pres">
      <dgm:prSet presAssocID="{7096C51F-09F2-4951-B108-E99F147F1DCF}" presName="rect4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1C0732-666B-4AAF-84C6-7957CA5DF1FA}" type="pres">
      <dgm:prSet presAssocID="{CBE00A36-8CEC-424B-9CE4-D82CF38020B7}" presName="rect5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AD27EE-E67F-4C4E-96D5-FFCE09F4625A}" type="pres">
      <dgm:prSet presAssocID="{5D37D2F8-F1A6-434D-A520-FCD0AEA4601C}" presName="rect6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FE284F-1715-46AF-9F2C-6029B1F17D1B}" type="pres">
      <dgm:prSet presAssocID="{F9170066-EB70-4DFE-9841-DE39D4956355}" presName="rect7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F534A2-8C28-4B9B-A279-93930374B199}" type="presOf" srcId="{C870A8AD-F322-4B9F-BB91-D3603DC679C4}" destId="{13CB4380-2A2B-44E8-A3D2-40AD02D02B6A}" srcOrd="0" destOrd="0" presId="urn:microsoft.com/office/officeart/2005/8/layout/target3"/>
    <dgm:cxn modelId="{9D181667-03B9-4AA0-B159-A8A70B1BF598}" srcId="{82C1A2F7-7505-43F9-BB8E-F6DFA497E5F0}" destId="{C870A8AD-F322-4B9F-BB91-D3603DC679C4}" srcOrd="0" destOrd="0" parTransId="{E9CD8FEF-9551-4C85-B08C-59119A0FC976}" sibTransId="{9E827A68-BCB2-40FC-8FEF-EC0827EE8701}"/>
    <dgm:cxn modelId="{3B78B8EF-1965-4214-A113-2AC813F1E362}" type="presOf" srcId="{5D37D2F8-F1A6-434D-A520-FCD0AEA4601C}" destId="{6456A08F-A5EE-4717-9064-1ED62AEBC901}" srcOrd="0" destOrd="0" presId="urn:microsoft.com/office/officeart/2005/8/layout/target3"/>
    <dgm:cxn modelId="{740F00BE-8099-4E98-9C63-E503EBC9104E}" type="presOf" srcId="{7096C51F-09F2-4951-B108-E99F147F1DCF}" destId="{8722E1E4-9B0B-4920-A8E3-5E206F2C3CA8}" srcOrd="1" destOrd="0" presId="urn:microsoft.com/office/officeart/2005/8/layout/target3"/>
    <dgm:cxn modelId="{844D0C34-6F3B-4E16-A9EF-79D493C84A13}" type="presOf" srcId="{82C1A2F7-7505-43F9-BB8E-F6DFA497E5F0}" destId="{3151443B-7265-4F89-957C-5878D94D3C22}" srcOrd="0" destOrd="0" presId="urn:microsoft.com/office/officeart/2005/8/layout/target3"/>
    <dgm:cxn modelId="{97E324F1-C0D5-43CA-A108-D34BD1C0AB39}" srcId="{82C1A2F7-7505-43F9-BB8E-F6DFA497E5F0}" destId="{7096C51F-09F2-4951-B108-E99F147F1DCF}" srcOrd="3" destOrd="0" parTransId="{AC0F6F45-FE02-4291-A7DD-BBA9483ACE75}" sibTransId="{F3B9BDCC-E018-48E7-8D01-FC5A97914CB6}"/>
    <dgm:cxn modelId="{1E181923-F606-4367-A0A3-9DF470D7B3C9}" srcId="{82C1A2F7-7505-43F9-BB8E-F6DFA497E5F0}" destId="{CBE00A36-8CEC-424B-9CE4-D82CF38020B7}" srcOrd="4" destOrd="0" parTransId="{D7559A3C-5984-4C5F-9B17-7B5FE9FAF6E8}" sibTransId="{D5DC2A36-0FCB-4A94-B3C8-9A940DCD85D0}"/>
    <dgm:cxn modelId="{27C93EA5-4EEF-4BCF-9C1D-5A3CB5A97D9D}" type="presOf" srcId="{F9170066-EB70-4DFE-9841-DE39D4956355}" destId="{7AFE284F-1715-46AF-9F2C-6029B1F17D1B}" srcOrd="1" destOrd="0" presId="urn:microsoft.com/office/officeart/2005/8/layout/target3"/>
    <dgm:cxn modelId="{B516BB54-9E95-462C-86BD-142A43CEEBCB}" type="presOf" srcId="{C870A8AD-F322-4B9F-BB91-D3603DC679C4}" destId="{289C8538-BB98-48C2-9C6A-4E3491177CE5}" srcOrd="1" destOrd="0" presId="urn:microsoft.com/office/officeart/2005/8/layout/target3"/>
    <dgm:cxn modelId="{8B907DCE-7345-40DE-A7DF-496F70CCBD3E}" srcId="{82C1A2F7-7505-43F9-BB8E-F6DFA497E5F0}" destId="{5D37D2F8-F1A6-434D-A520-FCD0AEA4601C}" srcOrd="5" destOrd="0" parTransId="{9212F6E7-7BB9-4583-BA3B-ABA46FC6FE41}" sibTransId="{EF7022A6-9DBB-42BB-B839-68E4A88FB207}"/>
    <dgm:cxn modelId="{0B087B67-DD52-4280-B347-523430E0C516}" type="presOf" srcId="{B40C8003-A31C-49C8-9D34-C48EBC75CD23}" destId="{BD93C28A-1680-4AC1-B97A-1AB497493448}" srcOrd="1" destOrd="0" presId="urn:microsoft.com/office/officeart/2005/8/layout/target3"/>
    <dgm:cxn modelId="{93F5F070-03B7-43F8-AFAA-6271A9EDEE17}" type="presOf" srcId="{F9170066-EB70-4DFE-9841-DE39D4956355}" destId="{0B98666D-5207-4152-9936-89C06F7CA7A1}" srcOrd="0" destOrd="0" presId="urn:microsoft.com/office/officeart/2005/8/layout/target3"/>
    <dgm:cxn modelId="{B40ABB7B-5343-42D0-91C4-D186B700AC8B}" type="presOf" srcId="{7096C51F-09F2-4951-B108-E99F147F1DCF}" destId="{EE6564C3-F602-4B44-BBCC-76D37A737F9B}" srcOrd="0" destOrd="0" presId="urn:microsoft.com/office/officeart/2005/8/layout/target3"/>
    <dgm:cxn modelId="{C7F5191E-F3E0-431C-A11F-A796973F1460}" srcId="{82C1A2F7-7505-43F9-BB8E-F6DFA497E5F0}" destId="{B40C8003-A31C-49C8-9D34-C48EBC75CD23}" srcOrd="1" destOrd="0" parTransId="{B1A7D1FD-F17E-4302-826A-21CDC63FA1E8}" sibTransId="{F19D4B93-2145-4BC3-83FA-E3584D5893A5}"/>
    <dgm:cxn modelId="{EB7CFC76-FF17-4956-84EB-230911E7CEC1}" type="presOf" srcId="{788D5E2D-0706-4031-BBBA-7727499D282D}" destId="{F69A170E-37B7-47CE-BBC2-4A5AFA2A48CA}" srcOrd="0" destOrd="0" presId="urn:microsoft.com/office/officeart/2005/8/layout/target3"/>
    <dgm:cxn modelId="{D759D126-A69A-487F-A23E-AD2999E7F927}" type="presOf" srcId="{CBE00A36-8CEC-424B-9CE4-D82CF38020B7}" destId="{541C0732-666B-4AAF-84C6-7957CA5DF1FA}" srcOrd="1" destOrd="0" presId="urn:microsoft.com/office/officeart/2005/8/layout/target3"/>
    <dgm:cxn modelId="{F2E58D7F-CE46-4ED9-B156-4D48D582FB24}" srcId="{82C1A2F7-7505-43F9-BB8E-F6DFA497E5F0}" destId="{788D5E2D-0706-4031-BBBA-7727499D282D}" srcOrd="2" destOrd="0" parTransId="{3FBAFEB4-D40C-4B49-B674-47EBEAC96EAE}" sibTransId="{96846E63-5BD3-474E-9AEF-627010400CE3}"/>
    <dgm:cxn modelId="{6A9D9437-493F-464A-8F1F-1A1D8C95BEFE}" type="presOf" srcId="{CBE00A36-8CEC-424B-9CE4-D82CF38020B7}" destId="{0E6BC475-6F2F-42BA-AC78-FEBE20E96697}" srcOrd="0" destOrd="0" presId="urn:microsoft.com/office/officeart/2005/8/layout/target3"/>
    <dgm:cxn modelId="{6B35E8B7-C7CD-41DA-AB16-597294F49AD7}" type="presOf" srcId="{B40C8003-A31C-49C8-9D34-C48EBC75CD23}" destId="{63A25BA7-1BDB-423A-AD38-14977014D577}" srcOrd="0" destOrd="0" presId="urn:microsoft.com/office/officeart/2005/8/layout/target3"/>
    <dgm:cxn modelId="{25900D72-1AC7-4B21-8E01-EA8D59F482BB}" type="presOf" srcId="{788D5E2D-0706-4031-BBBA-7727499D282D}" destId="{13BE0F00-816D-4C47-8A52-81EA01912F4D}" srcOrd="1" destOrd="0" presId="urn:microsoft.com/office/officeart/2005/8/layout/target3"/>
    <dgm:cxn modelId="{691C7124-2FF0-48F8-9F2A-98905B5DC984}" srcId="{82C1A2F7-7505-43F9-BB8E-F6DFA497E5F0}" destId="{F9170066-EB70-4DFE-9841-DE39D4956355}" srcOrd="6" destOrd="0" parTransId="{8B35531C-73FB-4BF6-BA0B-5296DA054939}" sibTransId="{A1052C90-33F3-4EFB-BFC8-BE0A479B5847}"/>
    <dgm:cxn modelId="{ECD9848F-1C0D-4AC6-9CCF-A25C44006CA7}" type="presOf" srcId="{5D37D2F8-F1A6-434D-A520-FCD0AEA4601C}" destId="{B3AD27EE-E67F-4C4E-96D5-FFCE09F4625A}" srcOrd="1" destOrd="0" presId="urn:microsoft.com/office/officeart/2005/8/layout/target3"/>
    <dgm:cxn modelId="{5910C715-2331-449E-A518-3FDD8CE6BA8D}" type="presParOf" srcId="{3151443B-7265-4F89-957C-5878D94D3C22}" destId="{C5024089-D314-4A9A-82E0-2C423EFE513E}" srcOrd="0" destOrd="0" presId="urn:microsoft.com/office/officeart/2005/8/layout/target3"/>
    <dgm:cxn modelId="{B3242031-F9CD-48E2-9A2F-6378B39F9723}" type="presParOf" srcId="{3151443B-7265-4F89-957C-5878D94D3C22}" destId="{CA507080-8A94-4884-85F7-B724CFB10F2F}" srcOrd="1" destOrd="0" presId="urn:microsoft.com/office/officeart/2005/8/layout/target3"/>
    <dgm:cxn modelId="{EFC68669-F482-4E7B-919C-E85F224A376A}" type="presParOf" srcId="{3151443B-7265-4F89-957C-5878D94D3C22}" destId="{13CB4380-2A2B-44E8-A3D2-40AD02D02B6A}" srcOrd="2" destOrd="0" presId="urn:microsoft.com/office/officeart/2005/8/layout/target3"/>
    <dgm:cxn modelId="{7DB5F5A2-29AE-4E2F-A592-E90251AE426D}" type="presParOf" srcId="{3151443B-7265-4F89-957C-5878D94D3C22}" destId="{F4CB92C5-B030-48ED-8CFA-FC1FAFC0A020}" srcOrd="3" destOrd="0" presId="urn:microsoft.com/office/officeart/2005/8/layout/target3"/>
    <dgm:cxn modelId="{F74E5091-9F2E-41EC-A879-CC4449566733}" type="presParOf" srcId="{3151443B-7265-4F89-957C-5878D94D3C22}" destId="{B65B730C-4495-4D1A-BCAD-39C201D0061C}" srcOrd="4" destOrd="0" presId="urn:microsoft.com/office/officeart/2005/8/layout/target3"/>
    <dgm:cxn modelId="{A447E3C2-0349-4717-BBDC-BFFB74707D0D}" type="presParOf" srcId="{3151443B-7265-4F89-957C-5878D94D3C22}" destId="{63A25BA7-1BDB-423A-AD38-14977014D577}" srcOrd="5" destOrd="0" presId="urn:microsoft.com/office/officeart/2005/8/layout/target3"/>
    <dgm:cxn modelId="{CAEAA92F-0C1A-4F61-A045-F8F7E2B7B783}" type="presParOf" srcId="{3151443B-7265-4F89-957C-5878D94D3C22}" destId="{47B4A0C0-95CE-40BC-891D-9D334C3C40AF}" srcOrd="6" destOrd="0" presId="urn:microsoft.com/office/officeart/2005/8/layout/target3"/>
    <dgm:cxn modelId="{8C0E751E-923D-43C3-8E02-FFA372CF8A89}" type="presParOf" srcId="{3151443B-7265-4F89-957C-5878D94D3C22}" destId="{19FD3D09-BC8C-410F-A2CB-9D5E42233E73}" srcOrd="7" destOrd="0" presId="urn:microsoft.com/office/officeart/2005/8/layout/target3"/>
    <dgm:cxn modelId="{4E881935-787D-46A5-B0CA-E9309A2C5969}" type="presParOf" srcId="{3151443B-7265-4F89-957C-5878D94D3C22}" destId="{F69A170E-37B7-47CE-BBC2-4A5AFA2A48CA}" srcOrd="8" destOrd="0" presId="urn:microsoft.com/office/officeart/2005/8/layout/target3"/>
    <dgm:cxn modelId="{CADDA9ED-CB25-4449-ACCA-B1D3BED0EB10}" type="presParOf" srcId="{3151443B-7265-4F89-957C-5878D94D3C22}" destId="{F85BB071-A3B5-4937-A12B-9E4AC4C0FFA9}" srcOrd="9" destOrd="0" presId="urn:microsoft.com/office/officeart/2005/8/layout/target3"/>
    <dgm:cxn modelId="{CDA4C174-60C4-4C41-A28E-BCA1DE3081AA}" type="presParOf" srcId="{3151443B-7265-4F89-957C-5878D94D3C22}" destId="{2ED18418-C9A8-46E5-BBA1-8E1AF8B6D3EF}" srcOrd="10" destOrd="0" presId="urn:microsoft.com/office/officeart/2005/8/layout/target3"/>
    <dgm:cxn modelId="{4BF259E3-75C4-4725-8386-7E8E0E92A478}" type="presParOf" srcId="{3151443B-7265-4F89-957C-5878D94D3C22}" destId="{EE6564C3-F602-4B44-BBCC-76D37A737F9B}" srcOrd="11" destOrd="0" presId="urn:microsoft.com/office/officeart/2005/8/layout/target3"/>
    <dgm:cxn modelId="{AFADC5D9-B8AD-4A0E-93AE-48E140DB0F59}" type="presParOf" srcId="{3151443B-7265-4F89-957C-5878D94D3C22}" destId="{AC1CF8B4-D5E9-45A9-B65A-6B3D1FB3CB3E}" srcOrd="12" destOrd="0" presId="urn:microsoft.com/office/officeart/2005/8/layout/target3"/>
    <dgm:cxn modelId="{DBD339B6-551C-484F-906A-7E513EBCCFFC}" type="presParOf" srcId="{3151443B-7265-4F89-957C-5878D94D3C22}" destId="{1DB279E7-9370-4C4C-ABD9-8081261ADEE0}" srcOrd="13" destOrd="0" presId="urn:microsoft.com/office/officeart/2005/8/layout/target3"/>
    <dgm:cxn modelId="{E5E20F5E-838B-4DDE-AC30-F468975D9A5C}" type="presParOf" srcId="{3151443B-7265-4F89-957C-5878D94D3C22}" destId="{0E6BC475-6F2F-42BA-AC78-FEBE20E96697}" srcOrd="14" destOrd="0" presId="urn:microsoft.com/office/officeart/2005/8/layout/target3"/>
    <dgm:cxn modelId="{32FC6F89-31D6-43A0-A123-B0B16DAFFED2}" type="presParOf" srcId="{3151443B-7265-4F89-957C-5878D94D3C22}" destId="{F6F0ECC3-E848-4190-BC5D-B274567E9609}" srcOrd="15" destOrd="0" presId="urn:microsoft.com/office/officeart/2005/8/layout/target3"/>
    <dgm:cxn modelId="{FF54F97B-C781-49D1-B00F-F73464E3EFC5}" type="presParOf" srcId="{3151443B-7265-4F89-957C-5878D94D3C22}" destId="{4BAFA27C-5155-41BD-AC81-A675E55EC2BD}" srcOrd="16" destOrd="0" presId="urn:microsoft.com/office/officeart/2005/8/layout/target3"/>
    <dgm:cxn modelId="{E7AD7165-D738-4A20-B29F-2768E49F5601}" type="presParOf" srcId="{3151443B-7265-4F89-957C-5878D94D3C22}" destId="{6456A08F-A5EE-4717-9064-1ED62AEBC901}" srcOrd="17" destOrd="0" presId="urn:microsoft.com/office/officeart/2005/8/layout/target3"/>
    <dgm:cxn modelId="{87AD86A6-27AA-4FDE-906F-3795D740F5D9}" type="presParOf" srcId="{3151443B-7265-4F89-957C-5878D94D3C22}" destId="{78E5E83A-E02F-44A2-BFC4-AE543DF0E5AC}" srcOrd="18" destOrd="0" presId="urn:microsoft.com/office/officeart/2005/8/layout/target3"/>
    <dgm:cxn modelId="{0B6E65D0-3D69-4C0C-A9ED-4FB108C86790}" type="presParOf" srcId="{3151443B-7265-4F89-957C-5878D94D3C22}" destId="{49F5DB0F-EE57-4002-819B-39F2EC59A5FC}" srcOrd="19" destOrd="0" presId="urn:microsoft.com/office/officeart/2005/8/layout/target3"/>
    <dgm:cxn modelId="{412C811C-B49E-40AB-A14B-4B4FD6B57FD2}" type="presParOf" srcId="{3151443B-7265-4F89-957C-5878D94D3C22}" destId="{0B98666D-5207-4152-9936-89C06F7CA7A1}" srcOrd="20" destOrd="0" presId="urn:microsoft.com/office/officeart/2005/8/layout/target3"/>
    <dgm:cxn modelId="{20809190-AFE8-461A-874C-851E7A971E94}" type="presParOf" srcId="{3151443B-7265-4F89-957C-5878D94D3C22}" destId="{289C8538-BB98-48C2-9C6A-4E3491177CE5}" srcOrd="21" destOrd="0" presId="urn:microsoft.com/office/officeart/2005/8/layout/target3"/>
    <dgm:cxn modelId="{7C4FAF6A-A00B-4518-AD75-AFA17FD50194}" type="presParOf" srcId="{3151443B-7265-4F89-957C-5878D94D3C22}" destId="{BD93C28A-1680-4AC1-B97A-1AB497493448}" srcOrd="22" destOrd="0" presId="urn:microsoft.com/office/officeart/2005/8/layout/target3"/>
    <dgm:cxn modelId="{98AFCC9E-6E50-4CCC-8A9F-C6878F757FE1}" type="presParOf" srcId="{3151443B-7265-4F89-957C-5878D94D3C22}" destId="{13BE0F00-816D-4C47-8A52-81EA01912F4D}" srcOrd="23" destOrd="0" presId="urn:microsoft.com/office/officeart/2005/8/layout/target3"/>
    <dgm:cxn modelId="{1457FC7A-ADD5-4F0E-9136-E66ACB03C077}" type="presParOf" srcId="{3151443B-7265-4F89-957C-5878D94D3C22}" destId="{8722E1E4-9B0B-4920-A8E3-5E206F2C3CA8}" srcOrd="24" destOrd="0" presId="urn:microsoft.com/office/officeart/2005/8/layout/target3"/>
    <dgm:cxn modelId="{848DC21A-A24E-435D-BBCD-8BD3D4B9E9B3}" type="presParOf" srcId="{3151443B-7265-4F89-957C-5878D94D3C22}" destId="{541C0732-666B-4AAF-84C6-7957CA5DF1FA}" srcOrd="25" destOrd="0" presId="urn:microsoft.com/office/officeart/2005/8/layout/target3"/>
    <dgm:cxn modelId="{A6D8ACE3-CA36-4099-A50E-64C17212B0B1}" type="presParOf" srcId="{3151443B-7265-4F89-957C-5878D94D3C22}" destId="{B3AD27EE-E67F-4C4E-96D5-FFCE09F4625A}" srcOrd="26" destOrd="0" presId="urn:microsoft.com/office/officeart/2005/8/layout/target3"/>
    <dgm:cxn modelId="{C09A14EF-2BFD-4A38-9DC7-1CB9C5C45AC6}" type="presParOf" srcId="{3151443B-7265-4F89-957C-5878D94D3C22}" destId="{7AFE284F-1715-46AF-9F2C-6029B1F17D1B}" srcOrd="2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9A24E4-EE06-49E7-BEA9-AE29697F2F48}" type="doc">
      <dgm:prSet loTypeId="urn:microsoft.com/office/officeart/2005/8/layout/venn1" loCatId="relationship" qsTypeId="urn:microsoft.com/office/officeart/2005/8/quickstyle/3d4" qsCatId="3D" csTypeId="urn:microsoft.com/office/officeart/2005/8/colors/colorful2" csCatId="colorful" phldr="1"/>
      <dgm:spPr/>
    </dgm:pt>
    <dgm:pt modelId="{42136C1F-5E67-44AA-86E6-0B6D7DDF3EB9}">
      <dgm:prSet phldrT="[Текст]" custT="1"/>
      <dgm:spPr/>
      <dgm:t>
        <a:bodyPr/>
        <a:lstStyle/>
        <a:p>
          <a:r>
            <a:rPr lang="ru-RU" sz="1200" dirty="0" smtClean="0"/>
            <a:t>Цель: Создание благоприятных условий для сохранения  и развития  культуры</a:t>
          </a:r>
          <a:endParaRPr lang="ru-RU" sz="1200" dirty="0"/>
        </a:p>
      </dgm:t>
    </dgm:pt>
    <dgm:pt modelId="{578CCCA1-5D1B-4C0C-9CFD-D81EAC24EE8E}" type="parTrans" cxnId="{662B181F-2A3E-4310-BDB3-0C3DB4CA24CE}">
      <dgm:prSet/>
      <dgm:spPr/>
      <dgm:t>
        <a:bodyPr/>
        <a:lstStyle/>
        <a:p>
          <a:endParaRPr lang="ru-RU"/>
        </a:p>
      </dgm:t>
    </dgm:pt>
    <dgm:pt modelId="{82AE50EE-2DED-4933-BBF9-5EC1DB58E49F}" type="sibTrans" cxnId="{662B181F-2A3E-4310-BDB3-0C3DB4CA24CE}">
      <dgm:prSet/>
      <dgm:spPr/>
      <dgm:t>
        <a:bodyPr/>
        <a:lstStyle/>
        <a:p>
          <a:endParaRPr lang="ru-RU"/>
        </a:p>
      </dgm:t>
    </dgm:pt>
    <dgm:pt modelId="{C80D0721-C28B-4F1F-B6CB-BB7CBF96D48F}">
      <dgm:prSet phldrT="[Текст]" custT="1"/>
      <dgm:spPr/>
      <dgm:t>
        <a:bodyPr/>
        <a:lstStyle/>
        <a:p>
          <a:r>
            <a:rPr lang="ru-RU" sz="1200" dirty="0" smtClean="0"/>
            <a:t>Задачи: Сохранение и развитие музейного дела, кинематографии, развитие дополнительного образования детей</a:t>
          </a:r>
          <a:endParaRPr lang="ru-RU" sz="1200" dirty="0"/>
        </a:p>
      </dgm:t>
    </dgm:pt>
    <dgm:pt modelId="{4A71DFC0-AFE2-493D-80A3-0FED2705F3B1}" type="parTrans" cxnId="{9F41E43D-3C38-44B2-B942-E29493BFD5A1}">
      <dgm:prSet/>
      <dgm:spPr/>
      <dgm:t>
        <a:bodyPr/>
        <a:lstStyle/>
        <a:p>
          <a:endParaRPr lang="ru-RU"/>
        </a:p>
      </dgm:t>
    </dgm:pt>
    <dgm:pt modelId="{E68DE849-CB19-48CF-BC5E-4AF75856DA65}" type="sibTrans" cxnId="{9F41E43D-3C38-44B2-B942-E29493BFD5A1}">
      <dgm:prSet/>
      <dgm:spPr/>
      <dgm:t>
        <a:bodyPr/>
        <a:lstStyle/>
        <a:p>
          <a:endParaRPr lang="ru-RU"/>
        </a:p>
      </dgm:t>
    </dgm:pt>
    <dgm:pt modelId="{813B4ED6-EBA2-447D-A695-1CF6D0FF3BA3}">
      <dgm:prSet phldrT="[Текст]" custT="1"/>
      <dgm:spPr/>
      <dgm:t>
        <a:bodyPr/>
        <a:lstStyle/>
        <a:p>
          <a:r>
            <a:rPr lang="ru-RU" sz="1200" dirty="0" smtClean="0"/>
            <a:t>Задачи: Сохранение культурного наследия,  развитие библиотечного обслуживания</a:t>
          </a:r>
          <a:endParaRPr lang="ru-RU" sz="1200" dirty="0"/>
        </a:p>
      </dgm:t>
    </dgm:pt>
    <dgm:pt modelId="{D0D98F86-1635-42E4-9411-B5278F22030C}" type="parTrans" cxnId="{8206530C-2F0E-4285-B58E-8336D3220D43}">
      <dgm:prSet/>
      <dgm:spPr/>
      <dgm:t>
        <a:bodyPr/>
        <a:lstStyle/>
        <a:p>
          <a:endParaRPr lang="ru-RU"/>
        </a:p>
      </dgm:t>
    </dgm:pt>
    <dgm:pt modelId="{71A08144-DEF1-40AC-851F-F76802A1D16B}" type="sibTrans" cxnId="{8206530C-2F0E-4285-B58E-8336D3220D43}">
      <dgm:prSet/>
      <dgm:spPr/>
      <dgm:t>
        <a:bodyPr/>
        <a:lstStyle/>
        <a:p>
          <a:endParaRPr lang="ru-RU"/>
        </a:p>
      </dgm:t>
    </dgm:pt>
    <dgm:pt modelId="{978E8AB6-A7E8-40BD-B211-4D52A9EF348F}" type="pres">
      <dgm:prSet presAssocID="{FE9A24E4-EE06-49E7-BEA9-AE29697F2F48}" presName="compositeShape" presStyleCnt="0">
        <dgm:presLayoutVars>
          <dgm:chMax val="7"/>
          <dgm:dir/>
          <dgm:resizeHandles val="exact"/>
        </dgm:presLayoutVars>
      </dgm:prSet>
      <dgm:spPr/>
    </dgm:pt>
    <dgm:pt modelId="{E76A9179-EE39-4F9C-B15A-4388083BA301}" type="pres">
      <dgm:prSet presAssocID="{42136C1F-5E67-44AA-86E6-0B6D7DDF3EB9}" presName="circ1" presStyleLbl="vennNode1" presStyleIdx="0" presStyleCnt="3" custScaleX="360003" custScaleY="100822"/>
      <dgm:spPr/>
      <dgm:t>
        <a:bodyPr/>
        <a:lstStyle/>
        <a:p>
          <a:endParaRPr lang="ru-RU"/>
        </a:p>
      </dgm:t>
    </dgm:pt>
    <dgm:pt modelId="{079D30B4-7E7F-43A5-BC05-432597C7A451}" type="pres">
      <dgm:prSet presAssocID="{42136C1F-5E67-44AA-86E6-0B6D7DDF3EB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572E8A-018C-4623-8F88-2DA7FA19F0A0}" type="pres">
      <dgm:prSet presAssocID="{C80D0721-C28B-4F1F-B6CB-BB7CBF96D48F}" presName="circ2" presStyleLbl="vennNode1" presStyleIdx="1" presStyleCnt="3" custScaleX="413943" custLinFactX="95156" custLinFactNeighborX="100000" custLinFactNeighborY="1755"/>
      <dgm:spPr/>
      <dgm:t>
        <a:bodyPr/>
        <a:lstStyle/>
        <a:p>
          <a:endParaRPr lang="ru-RU"/>
        </a:p>
      </dgm:t>
    </dgm:pt>
    <dgm:pt modelId="{DF71B37D-56A3-40D7-A989-B89EFC3BF6D9}" type="pres">
      <dgm:prSet presAssocID="{C80D0721-C28B-4F1F-B6CB-BB7CBF96D48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D1D5E7-A1D4-4484-B224-82F6EE009572}" type="pres">
      <dgm:prSet presAssocID="{813B4ED6-EBA2-447D-A695-1CF6D0FF3BA3}" presName="circ3" presStyleLbl="vennNode1" presStyleIdx="2" presStyleCnt="3" custScaleX="415568" custLinFactX="-30935" custLinFactNeighborX="-100000" custLinFactNeighborY="1772"/>
      <dgm:spPr/>
      <dgm:t>
        <a:bodyPr/>
        <a:lstStyle/>
        <a:p>
          <a:endParaRPr lang="ru-RU"/>
        </a:p>
      </dgm:t>
    </dgm:pt>
    <dgm:pt modelId="{16648E16-53F3-4FC0-A463-8F320FFB05DD}" type="pres">
      <dgm:prSet presAssocID="{813B4ED6-EBA2-447D-A695-1CF6D0FF3BA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C31B95-D3CE-4291-B7DB-3B3AEEB7C3A9}" type="presOf" srcId="{42136C1F-5E67-44AA-86E6-0B6D7DDF3EB9}" destId="{E76A9179-EE39-4F9C-B15A-4388083BA301}" srcOrd="0" destOrd="0" presId="urn:microsoft.com/office/officeart/2005/8/layout/venn1"/>
    <dgm:cxn modelId="{D8EF0C40-2800-4F1B-8605-26D0DCAF3075}" type="presOf" srcId="{813B4ED6-EBA2-447D-A695-1CF6D0FF3BA3}" destId="{16648E16-53F3-4FC0-A463-8F320FFB05DD}" srcOrd="1" destOrd="0" presId="urn:microsoft.com/office/officeart/2005/8/layout/venn1"/>
    <dgm:cxn modelId="{C77FB483-3A07-43A8-BA88-A391B9C361FD}" type="presOf" srcId="{42136C1F-5E67-44AA-86E6-0B6D7DDF3EB9}" destId="{079D30B4-7E7F-43A5-BC05-432597C7A451}" srcOrd="1" destOrd="0" presId="urn:microsoft.com/office/officeart/2005/8/layout/venn1"/>
    <dgm:cxn modelId="{561EBEAB-93BE-49FD-A940-C2093E28C257}" type="presOf" srcId="{C80D0721-C28B-4F1F-B6CB-BB7CBF96D48F}" destId="{1E572E8A-018C-4623-8F88-2DA7FA19F0A0}" srcOrd="0" destOrd="0" presId="urn:microsoft.com/office/officeart/2005/8/layout/venn1"/>
    <dgm:cxn modelId="{662B181F-2A3E-4310-BDB3-0C3DB4CA24CE}" srcId="{FE9A24E4-EE06-49E7-BEA9-AE29697F2F48}" destId="{42136C1F-5E67-44AA-86E6-0B6D7DDF3EB9}" srcOrd="0" destOrd="0" parTransId="{578CCCA1-5D1B-4C0C-9CFD-D81EAC24EE8E}" sibTransId="{82AE50EE-2DED-4933-BBF9-5EC1DB58E49F}"/>
    <dgm:cxn modelId="{85D951C0-F636-4343-8D7A-880A22523F14}" type="presOf" srcId="{813B4ED6-EBA2-447D-A695-1CF6D0FF3BA3}" destId="{A1D1D5E7-A1D4-4484-B224-82F6EE009572}" srcOrd="0" destOrd="0" presId="urn:microsoft.com/office/officeart/2005/8/layout/venn1"/>
    <dgm:cxn modelId="{9F41E43D-3C38-44B2-B942-E29493BFD5A1}" srcId="{FE9A24E4-EE06-49E7-BEA9-AE29697F2F48}" destId="{C80D0721-C28B-4F1F-B6CB-BB7CBF96D48F}" srcOrd="1" destOrd="0" parTransId="{4A71DFC0-AFE2-493D-80A3-0FED2705F3B1}" sibTransId="{E68DE849-CB19-48CF-BC5E-4AF75856DA65}"/>
    <dgm:cxn modelId="{607E6E6B-1F50-4853-A63D-E04BC12ADB56}" type="presOf" srcId="{FE9A24E4-EE06-49E7-BEA9-AE29697F2F48}" destId="{978E8AB6-A7E8-40BD-B211-4D52A9EF348F}" srcOrd="0" destOrd="0" presId="urn:microsoft.com/office/officeart/2005/8/layout/venn1"/>
    <dgm:cxn modelId="{42FDAB47-9B63-4622-910A-0552BC93D3B2}" type="presOf" srcId="{C80D0721-C28B-4F1F-B6CB-BB7CBF96D48F}" destId="{DF71B37D-56A3-40D7-A989-B89EFC3BF6D9}" srcOrd="1" destOrd="0" presId="urn:microsoft.com/office/officeart/2005/8/layout/venn1"/>
    <dgm:cxn modelId="{8206530C-2F0E-4285-B58E-8336D3220D43}" srcId="{FE9A24E4-EE06-49E7-BEA9-AE29697F2F48}" destId="{813B4ED6-EBA2-447D-A695-1CF6D0FF3BA3}" srcOrd="2" destOrd="0" parTransId="{D0D98F86-1635-42E4-9411-B5278F22030C}" sibTransId="{71A08144-DEF1-40AC-851F-F76802A1D16B}"/>
    <dgm:cxn modelId="{F9670E12-6C9C-4F9E-8336-5CF46DF23791}" type="presParOf" srcId="{978E8AB6-A7E8-40BD-B211-4D52A9EF348F}" destId="{E76A9179-EE39-4F9C-B15A-4388083BA301}" srcOrd="0" destOrd="0" presId="urn:microsoft.com/office/officeart/2005/8/layout/venn1"/>
    <dgm:cxn modelId="{43F6D9B3-77BE-4F22-BD7C-D8A73CF22E1F}" type="presParOf" srcId="{978E8AB6-A7E8-40BD-B211-4D52A9EF348F}" destId="{079D30B4-7E7F-43A5-BC05-432597C7A451}" srcOrd="1" destOrd="0" presId="urn:microsoft.com/office/officeart/2005/8/layout/venn1"/>
    <dgm:cxn modelId="{06692D24-FFF3-456B-9124-B9AD58F72188}" type="presParOf" srcId="{978E8AB6-A7E8-40BD-B211-4D52A9EF348F}" destId="{1E572E8A-018C-4623-8F88-2DA7FA19F0A0}" srcOrd="2" destOrd="0" presId="urn:microsoft.com/office/officeart/2005/8/layout/venn1"/>
    <dgm:cxn modelId="{56134FF9-6E2C-4FA4-87FA-D24705E25589}" type="presParOf" srcId="{978E8AB6-A7E8-40BD-B211-4D52A9EF348F}" destId="{DF71B37D-56A3-40D7-A989-B89EFC3BF6D9}" srcOrd="3" destOrd="0" presId="urn:microsoft.com/office/officeart/2005/8/layout/venn1"/>
    <dgm:cxn modelId="{72C198CD-3212-4BAC-8955-BCEA27FF4C7F}" type="presParOf" srcId="{978E8AB6-A7E8-40BD-B211-4D52A9EF348F}" destId="{A1D1D5E7-A1D4-4484-B224-82F6EE009572}" srcOrd="4" destOrd="0" presId="urn:microsoft.com/office/officeart/2005/8/layout/venn1"/>
    <dgm:cxn modelId="{C33D4D06-5329-4CA0-A222-568901D3D3BB}" type="presParOf" srcId="{978E8AB6-A7E8-40BD-B211-4D52A9EF348F}" destId="{16648E16-53F3-4FC0-A463-8F320FFB05D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8031A6-21C1-410B-8C42-116BB12455C8}" type="doc">
      <dgm:prSet loTypeId="urn:microsoft.com/office/officeart/2005/8/layout/cycle6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2463D8-EA7F-46D8-B69A-0306EAC6ED2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Цель: обеспечение долгосрочной  сбалансированности и финансовой устойчивости бюджетной системы </a:t>
          </a:r>
          <a:endParaRPr lang="ru-RU" sz="1400" dirty="0"/>
        </a:p>
      </dgm:t>
    </dgm:pt>
    <dgm:pt modelId="{DC883391-1DC4-42EA-8C00-167AD3A97C0D}" type="parTrans" cxnId="{426F7257-E036-4A31-B132-966F1081A998}">
      <dgm:prSet/>
      <dgm:spPr/>
      <dgm:t>
        <a:bodyPr/>
        <a:lstStyle/>
        <a:p>
          <a:endParaRPr lang="ru-RU"/>
        </a:p>
      </dgm:t>
    </dgm:pt>
    <dgm:pt modelId="{B2B6F5D0-84D4-4130-98CA-2A01D1FAECEB}" type="sibTrans" cxnId="{426F7257-E036-4A31-B132-966F1081A998}">
      <dgm:prSet/>
      <dgm:spPr/>
      <dgm:t>
        <a:bodyPr/>
        <a:lstStyle/>
        <a:p>
          <a:endParaRPr lang="ru-RU"/>
        </a:p>
      </dgm:t>
    </dgm:pt>
    <dgm:pt modelId="{E103E21E-0E3D-4268-B07A-6DA3731832B3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Организация и обеспечение бюджетного процесса, </a:t>
          </a:r>
          <a:endParaRPr lang="ru-RU" dirty="0"/>
        </a:p>
      </dgm:t>
    </dgm:pt>
    <dgm:pt modelId="{49182D7B-C52D-4971-BFFD-F6CFAB471A77}" type="parTrans" cxnId="{E2C07CFF-EE58-4DC4-BF67-A81059AE969C}">
      <dgm:prSet/>
      <dgm:spPr/>
      <dgm:t>
        <a:bodyPr/>
        <a:lstStyle/>
        <a:p>
          <a:endParaRPr lang="ru-RU"/>
        </a:p>
      </dgm:t>
    </dgm:pt>
    <dgm:pt modelId="{79F9C477-B452-4009-B26A-05A0109E62AA}" type="sibTrans" cxnId="{E2C07CFF-EE58-4DC4-BF67-A81059AE969C}">
      <dgm:prSet/>
      <dgm:spPr/>
      <dgm:t>
        <a:bodyPr/>
        <a:lstStyle/>
        <a:p>
          <a:endParaRPr lang="ru-RU"/>
        </a:p>
      </dgm:t>
    </dgm:pt>
    <dgm:pt modelId="{90D47756-AC8F-41D4-AB64-9D2D092B432A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Создание условий для повышения качества и эффективного  управления муниципальными финансами</a:t>
          </a:r>
          <a:endParaRPr lang="ru-RU" dirty="0"/>
        </a:p>
      </dgm:t>
    </dgm:pt>
    <dgm:pt modelId="{C863C6AD-CCE5-4C32-8908-50D038266511}" type="parTrans" cxnId="{32761490-6FB1-458E-9700-D29FBC6CD312}">
      <dgm:prSet/>
      <dgm:spPr/>
      <dgm:t>
        <a:bodyPr/>
        <a:lstStyle/>
        <a:p>
          <a:endParaRPr lang="ru-RU"/>
        </a:p>
      </dgm:t>
    </dgm:pt>
    <dgm:pt modelId="{D9FD281D-ACFB-4F95-91ED-DAE4179F14E2}" type="sibTrans" cxnId="{32761490-6FB1-458E-9700-D29FBC6CD312}">
      <dgm:prSet/>
      <dgm:spPr/>
      <dgm:t>
        <a:bodyPr/>
        <a:lstStyle/>
        <a:p>
          <a:endParaRPr lang="ru-RU"/>
        </a:p>
      </dgm:t>
    </dgm:pt>
    <dgm:pt modelId="{284C0474-AF4D-4723-A73E-F77B7395A839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Эффективное управление муниципальным долгом</a:t>
          </a:r>
          <a:endParaRPr lang="ru-RU" dirty="0"/>
        </a:p>
      </dgm:t>
    </dgm:pt>
    <dgm:pt modelId="{12600A2B-4D6C-401C-8AB9-D86D24BECD81}" type="parTrans" cxnId="{F531B99C-AACB-42D1-A232-CB86722D1112}">
      <dgm:prSet/>
      <dgm:spPr/>
      <dgm:t>
        <a:bodyPr/>
        <a:lstStyle/>
        <a:p>
          <a:endParaRPr lang="ru-RU"/>
        </a:p>
      </dgm:t>
    </dgm:pt>
    <dgm:pt modelId="{364BD17F-6A95-4043-9C19-2689A68ED8C5}" type="sibTrans" cxnId="{F531B99C-AACB-42D1-A232-CB86722D1112}">
      <dgm:prSet/>
      <dgm:spPr/>
      <dgm:t>
        <a:bodyPr/>
        <a:lstStyle/>
        <a:p>
          <a:endParaRPr lang="ru-RU"/>
        </a:p>
      </dgm:t>
    </dgm:pt>
    <dgm:pt modelId="{F6E2F11F-F126-48C2-8C5A-4780A71FFB7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100" dirty="0" smtClean="0"/>
            <a:t>Обеспечение сбалансированности и устойчивости муниципального бюджета</a:t>
          </a:r>
          <a:endParaRPr lang="ru-RU" sz="1100" dirty="0"/>
        </a:p>
      </dgm:t>
    </dgm:pt>
    <dgm:pt modelId="{2D2CE87A-013D-453A-8411-4048B03E89B3}" type="parTrans" cxnId="{CFF1B499-293F-49B0-B8C3-21E70C61C873}">
      <dgm:prSet/>
      <dgm:spPr/>
      <dgm:t>
        <a:bodyPr/>
        <a:lstStyle/>
        <a:p>
          <a:endParaRPr lang="ru-RU"/>
        </a:p>
      </dgm:t>
    </dgm:pt>
    <dgm:pt modelId="{D355AF69-6DC1-45D7-A182-ACF847FB5C7C}" type="sibTrans" cxnId="{CFF1B499-293F-49B0-B8C3-21E70C61C873}">
      <dgm:prSet/>
      <dgm:spPr/>
      <dgm:t>
        <a:bodyPr/>
        <a:lstStyle/>
        <a:p>
          <a:endParaRPr lang="ru-RU"/>
        </a:p>
      </dgm:t>
    </dgm:pt>
    <dgm:pt modelId="{BDE44D18-DFFD-497D-8C1E-C9089A09A9E4}" type="pres">
      <dgm:prSet presAssocID="{918031A6-21C1-410B-8C42-116BB12455C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B48C06-2E98-473F-BBD3-155DD22C4958}" type="pres">
      <dgm:prSet presAssocID="{142463D8-EA7F-46D8-B69A-0306EAC6ED28}" presName="node" presStyleLbl="node1" presStyleIdx="0" presStyleCnt="5" custScaleX="6581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C6B908-33F8-40DA-8021-E5195D7615F3}" type="pres">
      <dgm:prSet presAssocID="{142463D8-EA7F-46D8-B69A-0306EAC6ED28}" presName="spNode" presStyleCnt="0"/>
      <dgm:spPr/>
    </dgm:pt>
    <dgm:pt modelId="{BDC208A2-9520-4D90-BD0B-729D3BBF8819}" type="pres">
      <dgm:prSet presAssocID="{B2B6F5D0-84D4-4130-98CA-2A01D1FAECEB}" presName="sibTrans" presStyleLbl="sibTrans1D1" presStyleIdx="0" presStyleCnt="5"/>
      <dgm:spPr/>
      <dgm:t>
        <a:bodyPr/>
        <a:lstStyle/>
        <a:p>
          <a:endParaRPr lang="ru-RU"/>
        </a:p>
      </dgm:t>
    </dgm:pt>
    <dgm:pt modelId="{43BE2E8C-FC07-4F15-BE92-65E731ECE6D2}" type="pres">
      <dgm:prSet presAssocID="{E103E21E-0E3D-4268-B07A-6DA3731832B3}" presName="node" presStyleLbl="node1" presStyleIdx="1" presStyleCnt="5" custScaleX="482387" custRadScaleRad="204587" custRadScaleInc="339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599F0E-9160-4940-BA5A-296208115808}" type="pres">
      <dgm:prSet presAssocID="{E103E21E-0E3D-4268-B07A-6DA3731832B3}" presName="spNode" presStyleCnt="0"/>
      <dgm:spPr/>
    </dgm:pt>
    <dgm:pt modelId="{F2230B14-07C9-4D83-9BD1-8006F9CD5E11}" type="pres">
      <dgm:prSet presAssocID="{79F9C477-B452-4009-B26A-05A0109E62AA}" presName="sibTrans" presStyleLbl="sibTrans1D1" presStyleIdx="1" presStyleCnt="5"/>
      <dgm:spPr/>
      <dgm:t>
        <a:bodyPr/>
        <a:lstStyle/>
        <a:p>
          <a:endParaRPr lang="ru-RU"/>
        </a:p>
      </dgm:t>
    </dgm:pt>
    <dgm:pt modelId="{9C72931A-B66F-44CF-9E62-391E6597A84A}" type="pres">
      <dgm:prSet presAssocID="{90D47756-AC8F-41D4-AB64-9D2D092B432A}" presName="node" presStyleLbl="node1" presStyleIdx="2" presStyleCnt="5" custScaleX="393178" custScaleY="174999" custRadScaleRad="201450" custRadScaleInc="-166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36ADDF-F065-4572-A2AE-2508C9E964A4}" type="pres">
      <dgm:prSet presAssocID="{90D47756-AC8F-41D4-AB64-9D2D092B432A}" presName="spNode" presStyleCnt="0"/>
      <dgm:spPr/>
    </dgm:pt>
    <dgm:pt modelId="{EDD11BFE-0D05-4BFB-864B-73E6075EB01E}" type="pres">
      <dgm:prSet presAssocID="{D9FD281D-ACFB-4F95-91ED-DAE4179F14E2}" presName="sibTrans" presStyleLbl="sibTrans1D1" presStyleIdx="2" presStyleCnt="5"/>
      <dgm:spPr/>
      <dgm:t>
        <a:bodyPr/>
        <a:lstStyle/>
        <a:p>
          <a:endParaRPr lang="ru-RU"/>
        </a:p>
      </dgm:t>
    </dgm:pt>
    <dgm:pt modelId="{79831D18-F049-41D9-9816-9F97BD6A06F9}" type="pres">
      <dgm:prSet presAssocID="{284C0474-AF4D-4723-A73E-F77B7395A839}" presName="node" presStyleLbl="node1" presStyleIdx="3" presStyleCnt="5" custScaleX="454129" custScaleY="181656" custRadScaleRad="209274" custRadScaleInc="1665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6850D8-18BA-4359-941D-04B341CBBBDC}" type="pres">
      <dgm:prSet presAssocID="{284C0474-AF4D-4723-A73E-F77B7395A839}" presName="spNode" presStyleCnt="0"/>
      <dgm:spPr/>
    </dgm:pt>
    <dgm:pt modelId="{9FEA0D79-CEA1-4E16-AD91-7F27BA23657E}" type="pres">
      <dgm:prSet presAssocID="{364BD17F-6A95-4043-9C19-2689A68ED8C5}" presName="sibTrans" presStyleLbl="sibTrans1D1" presStyleIdx="3" presStyleCnt="5"/>
      <dgm:spPr/>
      <dgm:t>
        <a:bodyPr/>
        <a:lstStyle/>
        <a:p>
          <a:endParaRPr lang="ru-RU"/>
        </a:p>
      </dgm:t>
    </dgm:pt>
    <dgm:pt modelId="{9C66D5F3-4914-4C96-B6BB-2C1A77E3D1D0}" type="pres">
      <dgm:prSet presAssocID="{F6E2F11F-F126-48C2-8C5A-4780A71FFB7E}" presName="node" presStyleLbl="node1" presStyleIdx="4" presStyleCnt="5" custScaleX="496475" custRadScaleRad="200112" custRadScaleInc="-27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EDE605-9C0E-4E90-9AD0-62E275C08BB9}" type="pres">
      <dgm:prSet presAssocID="{F6E2F11F-F126-48C2-8C5A-4780A71FFB7E}" presName="spNode" presStyleCnt="0"/>
      <dgm:spPr/>
    </dgm:pt>
    <dgm:pt modelId="{434C4D76-CA01-46E1-829E-0E4815F3511F}" type="pres">
      <dgm:prSet presAssocID="{D355AF69-6DC1-45D7-A182-ACF847FB5C7C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F531B99C-AACB-42D1-A232-CB86722D1112}" srcId="{918031A6-21C1-410B-8C42-116BB12455C8}" destId="{284C0474-AF4D-4723-A73E-F77B7395A839}" srcOrd="3" destOrd="0" parTransId="{12600A2B-4D6C-401C-8AB9-D86D24BECD81}" sibTransId="{364BD17F-6A95-4043-9C19-2689A68ED8C5}"/>
    <dgm:cxn modelId="{004B5806-FD80-4ABE-83DF-DDEEE262145E}" type="presOf" srcId="{79F9C477-B452-4009-B26A-05A0109E62AA}" destId="{F2230B14-07C9-4D83-9BD1-8006F9CD5E11}" srcOrd="0" destOrd="0" presId="urn:microsoft.com/office/officeart/2005/8/layout/cycle6"/>
    <dgm:cxn modelId="{E35A15A7-C50F-4E04-BBEF-9FAEAD9888E3}" type="presOf" srcId="{364BD17F-6A95-4043-9C19-2689A68ED8C5}" destId="{9FEA0D79-CEA1-4E16-AD91-7F27BA23657E}" srcOrd="0" destOrd="0" presId="urn:microsoft.com/office/officeart/2005/8/layout/cycle6"/>
    <dgm:cxn modelId="{101BA763-A0C6-4FE3-A395-D3DEA6851B39}" type="presOf" srcId="{142463D8-EA7F-46D8-B69A-0306EAC6ED28}" destId="{F2B48C06-2E98-473F-BBD3-155DD22C4958}" srcOrd="0" destOrd="0" presId="urn:microsoft.com/office/officeart/2005/8/layout/cycle6"/>
    <dgm:cxn modelId="{32761490-6FB1-458E-9700-D29FBC6CD312}" srcId="{918031A6-21C1-410B-8C42-116BB12455C8}" destId="{90D47756-AC8F-41D4-AB64-9D2D092B432A}" srcOrd="2" destOrd="0" parTransId="{C863C6AD-CCE5-4C32-8908-50D038266511}" sibTransId="{D9FD281D-ACFB-4F95-91ED-DAE4179F14E2}"/>
    <dgm:cxn modelId="{CFF1B499-293F-49B0-B8C3-21E70C61C873}" srcId="{918031A6-21C1-410B-8C42-116BB12455C8}" destId="{F6E2F11F-F126-48C2-8C5A-4780A71FFB7E}" srcOrd="4" destOrd="0" parTransId="{2D2CE87A-013D-453A-8411-4048B03E89B3}" sibTransId="{D355AF69-6DC1-45D7-A182-ACF847FB5C7C}"/>
    <dgm:cxn modelId="{CF16BFC9-9FA2-42A3-A3C8-363867D49815}" type="presOf" srcId="{284C0474-AF4D-4723-A73E-F77B7395A839}" destId="{79831D18-F049-41D9-9816-9F97BD6A06F9}" srcOrd="0" destOrd="0" presId="urn:microsoft.com/office/officeart/2005/8/layout/cycle6"/>
    <dgm:cxn modelId="{9C891F83-8628-4056-A7EE-B5B9A307B179}" type="presOf" srcId="{D355AF69-6DC1-45D7-A182-ACF847FB5C7C}" destId="{434C4D76-CA01-46E1-829E-0E4815F3511F}" srcOrd="0" destOrd="0" presId="urn:microsoft.com/office/officeart/2005/8/layout/cycle6"/>
    <dgm:cxn modelId="{AE18D9C7-0AF7-44EF-AE16-EE06178B236A}" type="presOf" srcId="{D9FD281D-ACFB-4F95-91ED-DAE4179F14E2}" destId="{EDD11BFE-0D05-4BFB-864B-73E6075EB01E}" srcOrd="0" destOrd="0" presId="urn:microsoft.com/office/officeart/2005/8/layout/cycle6"/>
    <dgm:cxn modelId="{B0322811-5932-4F12-A80F-AAEE1AB9BFF6}" type="presOf" srcId="{918031A6-21C1-410B-8C42-116BB12455C8}" destId="{BDE44D18-DFFD-497D-8C1E-C9089A09A9E4}" srcOrd="0" destOrd="0" presId="urn:microsoft.com/office/officeart/2005/8/layout/cycle6"/>
    <dgm:cxn modelId="{185E2989-C6DA-4E46-A925-BD94295F0AF8}" type="presOf" srcId="{F6E2F11F-F126-48C2-8C5A-4780A71FFB7E}" destId="{9C66D5F3-4914-4C96-B6BB-2C1A77E3D1D0}" srcOrd="0" destOrd="0" presId="urn:microsoft.com/office/officeart/2005/8/layout/cycle6"/>
    <dgm:cxn modelId="{02808E79-9083-4D4B-8DCC-BD6598A225FA}" type="presOf" srcId="{B2B6F5D0-84D4-4130-98CA-2A01D1FAECEB}" destId="{BDC208A2-9520-4D90-BD0B-729D3BBF8819}" srcOrd="0" destOrd="0" presId="urn:microsoft.com/office/officeart/2005/8/layout/cycle6"/>
    <dgm:cxn modelId="{426F7257-E036-4A31-B132-966F1081A998}" srcId="{918031A6-21C1-410B-8C42-116BB12455C8}" destId="{142463D8-EA7F-46D8-B69A-0306EAC6ED28}" srcOrd="0" destOrd="0" parTransId="{DC883391-1DC4-42EA-8C00-167AD3A97C0D}" sibTransId="{B2B6F5D0-84D4-4130-98CA-2A01D1FAECEB}"/>
    <dgm:cxn modelId="{AA36721E-AFF9-4800-9CAA-F20FFFF8BE68}" type="presOf" srcId="{E103E21E-0E3D-4268-B07A-6DA3731832B3}" destId="{43BE2E8C-FC07-4F15-BE92-65E731ECE6D2}" srcOrd="0" destOrd="0" presId="urn:microsoft.com/office/officeart/2005/8/layout/cycle6"/>
    <dgm:cxn modelId="{850673BB-0CFB-4283-9A6D-E3E9A72C8FCE}" type="presOf" srcId="{90D47756-AC8F-41D4-AB64-9D2D092B432A}" destId="{9C72931A-B66F-44CF-9E62-391E6597A84A}" srcOrd="0" destOrd="0" presId="urn:microsoft.com/office/officeart/2005/8/layout/cycle6"/>
    <dgm:cxn modelId="{E2C07CFF-EE58-4DC4-BF67-A81059AE969C}" srcId="{918031A6-21C1-410B-8C42-116BB12455C8}" destId="{E103E21E-0E3D-4268-B07A-6DA3731832B3}" srcOrd="1" destOrd="0" parTransId="{49182D7B-C52D-4971-BFFD-F6CFAB471A77}" sibTransId="{79F9C477-B452-4009-B26A-05A0109E62AA}"/>
    <dgm:cxn modelId="{9E0B4AB0-FCD3-40F1-94BF-E80D5336C182}" type="presParOf" srcId="{BDE44D18-DFFD-497D-8C1E-C9089A09A9E4}" destId="{F2B48C06-2E98-473F-BBD3-155DD22C4958}" srcOrd="0" destOrd="0" presId="urn:microsoft.com/office/officeart/2005/8/layout/cycle6"/>
    <dgm:cxn modelId="{68D97430-ADC1-42AB-B341-6AAED0CF8B1E}" type="presParOf" srcId="{BDE44D18-DFFD-497D-8C1E-C9089A09A9E4}" destId="{D9C6B908-33F8-40DA-8021-E5195D7615F3}" srcOrd="1" destOrd="0" presId="urn:microsoft.com/office/officeart/2005/8/layout/cycle6"/>
    <dgm:cxn modelId="{1EB549CE-25EE-4D17-9C7E-CAC0A9B39957}" type="presParOf" srcId="{BDE44D18-DFFD-497D-8C1E-C9089A09A9E4}" destId="{BDC208A2-9520-4D90-BD0B-729D3BBF8819}" srcOrd="2" destOrd="0" presId="urn:microsoft.com/office/officeart/2005/8/layout/cycle6"/>
    <dgm:cxn modelId="{F68DF788-4816-4574-9C22-5AC68B84B8A6}" type="presParOf" srcId="{BDE44D18-DFFD-497D-8C1E-C9089A09A9E4}" destId="{43BE2E8C-FC07-4F15-BE92-65E731ECE6D2}" srcOrd="3" destOrd="0" presId="urn:microsoft.com/office/officeart/2005/8/layout/cycle6"/>
    <dgm:cxn modelId="{127A2504-DDB6-40F7-99D2-A652032E26E1}" type="presParOf" srcId="{BDE44D18-DFFD-497D-8C1E-C9089A09A9E4}" destId="{68599F0E-9160-4940-BA5A-296208115808}" srcOrd="4" destOrd="0" presId="urn:microsoft.com/office/officeart/2005/8/layout/cycle6"/>
    <dgm:cxn modelId="{4734357F-5648-401E-B1D5-CEFF18FC9705}" type="presParOf" srcId="{BDE44D18-DFFD-497D-8C1E-C9089A09A9E4}" destId="{F2230B14-07C9-4D83-9BD1-8006F9CD5E11}" srcOrd="5" destOrd="0" presId="urn:microsoft.com/office/officeart/2005/8/layout/cycle6"/>
    <dgm:cxn modelId="{6429C3D7-FC87-4A7E-9AC2-8561D47D87C5}" type="presParOf" srcId="{BDE44D18-DFFD-497D-8C1E-C9089A09A9E4}" destId="{9C72931A-B66F-44CF-9E62-391E6597A84A}" srcOrd="6" destOrd="0" presId="urn:microsoft.com/office/officeart/2005/8/layout/cycle6"/>
    <dgm:cxn modelId="{4C8DB2C0-23CB-4F53-8E87-B69A2C1FAE7C}" type="presParOf" srcId="{BDE44D18-DFFD-497D-8C1E-C9089A09A9E4}" destId="{5736ADDF-F065-4572-A2AE-2508C9E964A4}" srcOrd="7" destOrd="0" presId="urn:microsoft.com/office/officeart/2005/8/layout/cycle6"/>
    <dgm:cxn modelId="{76AA5D43-B72F-495C-8151-31B2E1E17CFE}" type="presParOf" srcId="{BDE44D18-DFFD-497D-8C1E-C9089A09A9E4}" destId="{EDD11BFE-0D05-4BFB-864B-73E6075EB01E}" srcOrd="8" destOrd="0" presId="urn:microsoft.com/office/officeart/2005/8/layout/cycle6"/>
    <dgm:cxn modelId="{D80C4AE8-E08B-4C82-BBD1-11759C6C579D}" type="presParOf" srcId="{BDE44D18-DFFD-497D-8C1E-C9089A09A9E4}" destId="{79831D18-F049-41D9-9816-9F97BD6A06F9}" srcOrd="9" destOrd="0" presId="urn:microsoft.com/office/officeart/2005/8/layout/cycle6"/>
    <dgm:cxn modelId="{73C57114-1541-45CA-9073-8A9B4536D90E}" type="presParOf" srcId="{BDE44D18-DFFD-497D-8C1E-C9089A09A9E4}" destId="{866850D8-18BA-4359-941D-04B341CBBBDC}" srcOrd="10" destOrd="0" presId="urn:microsoft.com/office/officeart/2005/8/layout/cycle6"/>
    <dgm:cxn modelId="{706B0F7D-67A7-4FCD-84E4-98A1BA5C2163}" type="presParOf" srcId="{BDE44D18-DFFD-497D-8C1E-C9089A09A9E4}" destId="{9FEA0D79-CEA1-4E16-AD91-7F27BA23657E}" srcOrd="11" destOrd="0" presId="urn:microsoft.com/office/officeart/2005/8/layout/cycle6"/>
    <dgm:cxn modelId="{B6567EDD-4356-4334-8E18-6BD469FD2E60}" type="presParOf" srcId="{BDE44D18-DFFD-497D-8C1E-C9089A09A9E4}" destId="{9C66D5F3-4914-4C96-B6BB-2C1A77E3D1D0}" srcOrd="12" destOrd="0" presId="urn:microsoft.com/office/officeart/2005/8/layout/cycle6"/>
    <dgm:cxn modelId="{56037669-FF70-43A4-8AA5-39D5F57572BA}" type="presParOf" srcId="{BDE44D18-DFFD-497D-8C1E-C9089A09A9E4}" destId="{C2EDE605-9C0E-4E90-9AD0-62E275C08BB9}" srcOrd="13" destOrd="0" presId="urn:microsoft.com/office/officeart/2005/8/layout/cycle6"/>
    <dgm:cxn modelId="{C1873A0D-9FE8-4D36-A824-B23ECEF91A05}" type="presParOf" srcId="{BDE44D18-DFFD-497D-8C1E-C9089A09A9E4}" destId="{434C4D76-CA01-46E1-829E-0E4815F3511F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18031A6-21C1-410B-8C42-116BB12455C8}" type="doc">
      <dgm:prSet loTypeId="urn:microsoft.com/office/officeart/2005/8/layout/cycle6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2463D8-EA7F-46D8-B69A-0306EAC6ED2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Цель: повышение  открытости информации   и  расширение возможностей доступа , развитие локально-вычислительной сети,</a:t>
          </a:r>
          <a:endParaRPr lang="ru-RU" sz="1400" dirty="0"/>
        </a:p>
      </dgm:t>
    </dgm:pt>
    <dgm:pt modelId="{DC883391-1DC4-42EA-8C00-167AD3A97C0D}" type="parTrans" cxnId="{426F7257-E036-4A31-B132-966F1081A998}">
      <dgm:prSet/>
      <dgm:spPr/>
      <dgm:t>
        <a:bodyPr/>
        <a:lstStyle/>
        <a:p>
          <a:endParaRPr lang="ru-RU"/>
        </a:p>
      </dgm:t>
    </dgm:pt>
    <dgm:pt modelId="{B2B6F5D0-84D4-4130-98CA-2A01D1FAECEB}" type="sibTrans" cxnId="{426F7257-E036-4A31-B132-966F1081A998}">
      <dgm:prSet/>
      <dgm:spPr/>
      <dgm:t>
        <a:bodyPr/>
        <a:lstStyle/>
        <a:p>
          <a:endParaRPr lang="ru-RU"/>
        </a:p>
      </dgm:t>
    </dgm:pt>
    <dgm:pt modelId="{E103E21E-0E3D-4268-B07A-6DA3731832B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/>
            <a:t>Расширение возможностей доступа к информационным ресурсам, </a:t>
          </a:r>
          <a:endParaRPr lang="ru-RU" sz="1200" dirty="0"/>
        </a:p>
      </dgm:t>
    </dgm:pt>
    <dgm:pt modelId="{49182D7B-C52D-4971-BFFD-F6CFAB471A77}" type="parTrans" cxnId="{E2C07CFF-EE58-4DC4-BF67-A81059AE969C}">
      <dgm:prSet/>
      <dgm:spPr/>
      <dgm:t>
        <a:bodyPr/>
        <a:lstStyle/>
        <a:p>
          <a:endParaRPr lang="ru-RU"/>
        </a:p>
      </dgm:t>
    </dgm:pt>
    <dgm:pt modelId="{79F9C477-B452-4009-B26A-05A0109E62AA}" type="sibTrans" cxnId="{E2C07CFF-EE58-4DC4-BF67-A81059AE969C}">
      <dgm:prSet/>
      <dgm:spPr/>
      <dgm:t>
        <a:bodyPr/>
        <a:lstStyle/>
        <a:p>
          <a:endParaRPr lang="ru-RU"/>
        </a:p>
      </dgm:t>
    </dgm:pt>
    <dgm:pt modelId="{90D47756-AC8F-41D4-AB64-9D2D092B432A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Обеспечение защиты персональных данных</a:t>
          </a:r>
          <a:endParaRPr lang="ru-RU" dirty="0"/>
        </a:p>
      </dgm:t>
    </dgm:pt>
    <dgm:pt modelId="{C863C6AD-CCE5-4C32-8908-50D038266511}" type="parTrans" cxnId="{32761490-6FB1-458E-9700-D29FBC6CD312}">
      <dgm:prSet/>
      <dgm:spPr/>
      <dgm:t>
        <a:bodyPr/>
        <a:lstStyle/>
        <a:p>
          <a:endParaRPr lang="ru-RU"/>
        </a:p>
      </dgm:t>
    </dgm:pt>
    <dgm:pt modelId="{D9FD281D-ACFB-4F95-91ED-DAE4179F14E2}" type="sibTrans" cxnId="{32761490-6FB1-458E-9700-D29FBC6CD312}">
      <dgm:prSet/>
      <dgm:spPr/>
      <dgm:t>
        <a:bodyPr/>
        <a:lstStyle/>
        <a:p>
          <a:endParaRPr lang="ru-RU"/>
        </a:p>
      </dgm:t>
    </dgm:pt>
    <dgm:pt modelId="{284C0474-AF4D-4723-A73E-F77B7395A839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Формирование современной информационной и телекоммуникационной инфраструктуры</a:t>
          </a:r>
          <a:endParaRPr lang="ru-RU" dirty="0"/>
        </a:p>
      </dgm:t>
    </dgm:pt>
    <dgm:pt modelId="{12600A2B-4D6C-401C-8AB9-D86D24BECD81}" type="parTrans" cxnId="{F531B99C-AACB-42D1-A232-CB86722D1112}">
      <dgm:prSet/>
      <dgm:spPr/>
      <dgm:t>
        <a:bodyPr/>
        <a:lstStyle/>
        <a:p>
          <a:endParaRPr lang="ru-RU"/>
        </a:p>
      </dgm:t>
    </dgm:pt>
    <dgm:pt modelId="{364BD17F-6A95-4043-9C19-2689A68ED8C5}" type="sibTrans" cxnId="{F531B99C-AACB-42D1-A232-CB86722D1112}">
      <dgm:prSet/>
      <dgm:spPr/>
      <dgm:t>
        <a:bodyPr/>
        <a:lstStyle/>
        <a:p>
          <a:endParaRPr lang="ru-RU"/>
        </a:p>
      </dgm:t>
    </dgm:pt>
    <dgm:pt modelId="{F6E2F11F-F126-48C2-8C5A-4780A71FFB7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/>
            <a:t>Создание системы электронного документооборота</a:t>
          </a:r>
          <a:endParaRPr lang="ru-RU" sz="1200" dirty="0"/>
        </a:p>
      </dgm:t>
    </dgm:pt>
    <dgm:pt modelId="{2D2CE87A-013D-453A-8411-4048B03E89B3}" type="parTrans" cxnId="{CFF1B499-293F-49B0-B8C3-21E70C61C873}">
      <dgm:prSet/>
      <dgm:spPr/>
      <dgm:t>
        <a:bodyPr/>
        <a:lstStyle/>
        <a:p>
          <a:endParaRPr lang="ru-RU"/>
        </a:p>
      </dgm:t>
    </dgm:pt>
    <dgm:pt modelId="{D355AF69-6DC1-45D7-A182-ACF847FB5C7C}" type="sibTrans" cxnId="{CFF1B499-293F-49B0-B8C3-21E70C61C873}">
      <dgm:prSet/>
      <dgm:spPr/>
      <dgm:t>
        <a:bodyPr/>
        <a:lstStyle/>
        <a:p>
          <a:endParaRPr lang="ru-RU"/>
        </a:p>
      </dgm:t>
    </dgm:pt>
    <dgm:pt modelId="{BDE44D18-DFFD-497D-8C1E-C9089A09A9E4}" type="pres">
      <dgm:prSet presAssocID="{918031A6-21C1-410B-8C42-116BB12455C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B48C06-2E98-473F-BBD3-155DD22C4958}" type="pres">
      <dgm:prSet presAssocID="{142463D8-EA7F-46D8-B69A-0306EAC6ED28}" presName="node" presStyleLbl="node1" presStyleIdx="0" presStyleCnt="5" custScaleX="835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C6B908-33F8-40DA-8021-E5195D7615F3}" type="pres">
      <dgm:prSet presAssocID="{142463D8-EA7F-46D8-B69A-0306EAC6ED28}" presName="spNode" presStyleCnt="0"/>
      <dgm:spPr/>
    </dgm:pt>
    <dgm:pt modelId="{BDC208A2-9520-4D90-BD0B-729D3BBF8819}" type="pres">
      <dgm:prSet presAssocID="{B2B6F5D0-84D4-4130-98CA-2A01D1FAECEB}" presName="sibTrans" presStyleLbl="sibTrans1D1" presStyleIdx="0" presStyleCnt="5"/>
      <dgm:spPr/>
      <dgm:t>
        <a:bodyPr/>
        <a:lstStyle/>
        <a:p>
          <a:endParaRPr lang="ru-RU"/>
        </a:p>
      </dgm:t>
    </dgm:pt>
    <dgm:pt modelId="{43BE2E8C-FC07-4F15-BE92-65E731ECE6D2}" type="pres">
      <dgm:prSet presAssocID="{E103E21E-0E3D-4268-B07A-6DA3731832B3}" presName="node" presStyleLbl="node1" presStyleIdx="1" presStyleCnt="5" custScaleX="482387" custRadScaleRad="204587" custRadScaleInc="339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599F0E-9160-4940-BA5A-296208115808}" type="pres">
      <dgm:prSet presAssocID="{E103E21E-0E3D-4268-B07A-6DA3731832B3}" presName="spNode" presStyleCnt="0"/>
      <dgm:spPr/>
    </dgm:pt>
    <dgm:pt modelId="{F2230B14-07C9-4D83-9BD1-8006F9CD5E11}" type="pres">
      <dgm:prSet presAssocID="{79F9C477-B452-4009-B26A-05A0109E62AA}" presName="sibTrans" presStyleLbl="sibTrans1D1" presStyleIdx="1" presStyleCnt="5"/>
      <dgm:spPr/>
      <dgm:t>
        <a:bodyPr/>
        <a:lstStyle/>
        <a:p>
          <a:endParaRPr lang="ru-RU"/>
        </a:p>
      </dgm:t>
    </dgm:pt>
    <dgm:pt modelId="{9C72931A-B66F-44CF-9E62-391E6597A84A}" type="pres">
      <dgm:prSet presAssocID="{90D47756-AC8F-41D4-AB64-9D2D092B432A}" presName="node" presStyleLbl="node1" presStyleIdx="2" presStyleCnt="5" custScaleX="393178" custScaleY="174999" custRadScaleRad="201450" custRadScaleInc="-166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36ADDF-F065-4572-A2AE-2508C9E964A4}" type="pres">
      <dgm:prSet presAssocID="{90D47756-AC8F-41D4-AB64-9D2D092B432A}" presName="spNode" presStyleCnt="0"/>
      <dgm:spPr/>
    </dgm:pt>
    <dgm:pt modelId="{EDD11BFE-0D05-4BFB-864B-73E6075EB01E}" type="pres">
      <dgm:prSet presAssocID="{D9FD281D-ACFB-4F95-91ED-DAE4179F14E2}" presName="sibTrans" presStyleLbl="sibTrans1D1" presStyleIdx="2" presStyleCnt="5"/>
      <dgm:spPr/>
      <dgm:t>
        <a:bodyPr/>
        <a:lstStyle/>
        <a:p>
          <a:endParaRPr lang="ru-RU"/>
        </a:p>
      </dgm:t>
    </dgm:pt>
    <dgm:pt modelId="{79831D18-F049-41D9-9816-9F97BD6A06F9}" type="pres">
      <dgm:prSet presAssocID="{284C0474-AF4D-4723-A73E-F77B7395A839}" presName="node" presStyleLbl="node1" presStyleIdx="3" presStyleCnt="5" custScaleX="454129" custScaleY="181656" custRadScaleRad="209274" custRadScaleInc="1665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6850D8-18BA-4359-941D-04B341CBBBDC}" type="pres">
      <dgm:prSet presAssocID="{284C0474-AF4D-4723-A73E-F77B7395A839}" presName="spNode" presStyleCnt="0"/>
      <dgm:spPr/>
    </dgm:pt>
    <dgm:pt modelId="{9FEA0D79-CEA1-4E16-AD91-7F27BA23657E}" type="pres">
      <dgm:prSet presAssocID="{364BD17F-6A95-4043-9C19-2689A68ED8C5}" presName="sibTrans" presStyleLbl="sibTrans1D1" presStyleIdx="3" presStyleCnt="5"/>
      <dgm:spPr/>
      <dgm:t>
        <a:bodyPr/>
        <a:lstStyle/>
        <a:p>
          <a:endParaRPr lang="ru-RU"/>
        </a:p>
      </dgm:t>
    </dgm:pt>
    <dgm:pt modelId="{9C66D5F3-4914-4C96-B6BB-2C1A77E3D1D0}" type="pres">
      <dgm:prSet presAssocID="{F6E2F11F-F126-48C2-8C5A-4780A71FFB7E}" presName="node" presStyleLbl="node1" presStyleIdx="4" presStyleCnt="5" custScaleX="496475" custRadScaleRad="200112" custRadScaleInc="-27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EDE605-9C0E-4E90-9AD0-62E275C08BB9}" type="pres">
      <dgm:prSet presAssocID="{F6E2F11F-F126-48C2-8C5A-4780A71FFB7E}" presName="spNode" presStyleCnt="0"/>
      <dgm:spPr/>
    </dgm:pt>
    <dgm:pt modelId="{434C4D76-CA01-46E1-829E-0E4815F3511F}" type="pres">
      <dgm:prSet presAssocID="{D355AF69-6DC1-45D7-A182-ACF847FB5C7C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F531B99C-AACB-42D1-A232-CB86722D1112}" srcId="{918031A6-21C1-410B-8C42-116BB12455C8}" destId="{284C0474-AF4D-4723-A73E-F77B7395A839}" srcOrd="3" destOrd="0" parTransId="{12600A2B-4D6C-401C-8AB9-D86D24BECD81}" sibTransId="{364BD17F-6A95-4043-9C19-2689A68ED8C5}"/>
    <dgm:cxn modelId="{32761490-6FB1-458E-9700-D29FBC6CD312}" srcId="{918031A6-21C1-410B-8C42-116BB12455C8}" destId="{90D47756-AC8F-41D4-AB64-9D2D092B432A}" srcOrd="2" destOrd="0" parTransId="{C863C6AD-CCE5-4C32-8908-50D038266511}" sibTransId="{D9FD281D-ACFB-4F95-91ED-DAE4179F14E2}"/>
    <dgm:cxn modelId="{CFF1B499-293F-49B0-B8C3-21E70C61C873}" srcId="{918031A6-21C1-410B-8C42-116BB12455C8}" destId="{F6E2F11F-F126-48C2-8C5A-4780A71FFB7E}" srcOrd="4" destOrd="0" parTransId="{2D2CE87A-013D-453A-8411-4048B03E89B3}" sibTransId="{D355AF69-6DC1-45D7-A182-ACF847FB5C7C}"/>
    <dgm:cxn modelId="{B9BDF6C0-B17B-4C2D-9B78-A204895ADC72}" type="presOf" srcId="{142463D8-EA7F-46D8-B69A-0306EAC6ED28}" destId="{F2B48C06-2E98-473F-BBD3-155DD22C4958}" srcOrd="0" destOrd="0" presId="urn:microsoft.com/office/officeart/2005/8/layout/cycle6"/>
    <dgm:cxn modelId="{39F70AB8-3015-49D7-8582-A8F36C4057F2}" type="presOf" srcId="{364BD17F-6A95-4043-9C19-2689A68ED8C5}" destId="{9FEA0D79-CEA1-4E16-AD91-7F27BA23657E}" srcOrd="0" destOrd="0" presId="urn:microsoft.com/office/officeart/2005/8/layout/cycle6"/>
    <dgm:cxn modelId="{B7326A17-6C55-4D4D-A37C-A7C199DE7636}" type="presOf" srcId="{90D47756-AC8F-41D4-AB64-9D2D092B432A}" destId="{9C72931A-B66F-44CF-9E62-391E6597A84A}" srcOrd="0" destOrd="0" presId="urn:microsoft.com/office/officeart/2005/8/layout/cycle6"/>
    <dgm:cxn modelId="{4BB05B84-F529-4C6B-9CD4-2DFE77BFFEE7}" type="presOf" srcId="{B2B6F5D0-84D4-4130-98CA-2A01D1FAECEB}" destId="{BDC208A2-9520-4D90-BD0B-729D3BBF8819}" srcOrd="0" destOrd="0" presId="urn:microsoft.com/office/officeart/2005/8/layout/cycle6"/>
    <dgm:cxn modelId="{C06E5778-2B83-4AA6-911A-36C9D7DEB890}" type="presOf" srcId="{79F9C477-B452-4009-B26A-05A0109E62AA}" destId="{F2230B14-07C9-4D83-9BD1-8006F9CD5E11}" srcOrd="0" destOrd="0" presId="urn:microsoft.com/office/officeart/2005/8/layout/cycle6"/>
    <dgm:cxn modelId="{0F6EA753-E776-4AC5-8930-63840F0D3964}" type="presOf" srcId="{D9FD281D-ACFB-4F95-91ED-DAE4179F14E2}" destId="{EDD11BFE-0D05-4BFB-864B-73E6075EB01E}" srcOrd="0" destOrd="0" presId="urn:microsoft.com/office/officeart/2005/8/layout/cycle6"/>
    <dgm:cxn modelId="{872B6A49-887C-43D1-AF6B-AC5542E6BEF6}" type="presOf" srcId="{E103E21E-0E3D-4268-B07A-6DA3731832B3}" destId="{43BE2E8C-FC07-4F15-BE92-65E731ECE6D2}" srcOrd="0" destOrd="0" presId="urn:microsoft.com/office/officeart/2005/8/layout/cycle6"/>
    <dgm:cxn modelId="{04168A4F-65BE-4B3B-B151-EF6C8A3EF730}" type="presOf" srcId="{284C0474-AF4D-4723-A73E-F77B7395A839}" destId="{79831D18-F049-41D9-9816-9F97BD6A06F9}" srcOrd="0" destOrd="0" presId="urn:microsoft.com/office/officeart/2005/8/layout/cycle6"/>
    <dgm:cxn modelId="{F921BFA7-A403-4856-957F-9299E6625256}" type="presOf" srcId="{918031A6-21C1-410B-8C42-116BB12455C8}" destId="{BDE44D18-DFFD-497D-8C1E-C9089A09A9E4}" srcOrd="0" destOrd="0" presId="urn:microsoft.com/office/officeart/2005/8/layout/cycle6"/>
    <dgm:cxn modelId="{426F7257-E036-4A31-B132-966F1081A998}" srcId="{918031A6-21C1-410B-8C42-116BB12455C8}" destId="{142463D8-EA7F-46D8-B69A-0306EAC6ED28}" srcOrd="0" destOrd="0" parTransId="{DC883391-1DC4-42EA-8C00-167AD3A97C0D}" sibTransId="{B2B6F5D0-84D4-4130-98CA-2A01D1FAECEB}"/>
    <dgm:cxn modelId="{6537CD00-A9DB-4336-A2A5-AA077B2DCAC2}" type="presOf" srcId="{F6E2F11F-F126-48C2-8C5A-4780A71FFB7E}" destId="{9C66D5F3-4914-4C96-B6BB-2C1A77E3D1D0}" srcOrd="0" destOrd="0" presId="urn:microsoft.com/office/officeart/2005/8/layout/cycle6"/>
    <dgm:cxn modelId="{44334F12-F0F4-480D-9031-74BF26E9008F}" type="presOf" srcId="{D355AF69-6DC1-45D7-A182-ACF847FB5C7C}" destId="{434C4D76-CA01-46E1-829E-0E4815F3511F}" srcOrd="0" destOrd="0" presId="urn:microsoft.com/office/officeart/2005/8/layout/cycle6"/>
    <dgm:cxn modelId="{E2C07CFF-EE58-4DC4-BF67-A81059AE969C}" srcId="{918031A6-21C1-410B-8C42-116BB12455C8}" destId="{E103E21E-0E3D-4268-B07A-6DA3731832B3}" srcOrd="1" destOrd="0" parTransId="{49182D7B-C52D-4971-BFFD-F6CFAB471A77}" sibTransId="{79F9C477-B452-4009-B26A-05A0109E62AA}"/>
    <dgm:cxn modelId="{2ECA6B0C-817E-4DBA-B68D-BF4A50C05FBF}" type="presParOf" srcId="{BDE44D18-DFFD-497D-8C1E-C9089A09A9E4}" destId="{F2B48C06-2E98-473F-BBD3-155DD22C4958}" srcOrd="0" destOrd="0" presId="urn:microsoft.com/office/officeart/2005/8/layout/cycle6"/>
    <dgm:cxn modelId="{3E23C2EA-FE73-48D3-B7C6-317CE599CE28}" type="presParOf" srcId="{BDE44D18-DFFD-497D-8C1E-C9089A09A9E4}" destId="{D9C6B908-33F8-40DA-8021-E5195D7615F3}" srcOrd="1" destOrd="0" presId="urn:microsoft.com/office/officeart/2005/8/layout/cycle6"/>
    <dgm:cxn modelId="{2E71D3D7-A8FF-411C-A502-088EC648E5F0}" type="presParOf" srcId="{BDE44D18-DFFD-497D-8C1E-C9089A09A9E4}" destId="{BDC208A2-9520-4D90-BD0B-729D3BBF8819}" srcOrd="2" destOrd="0" presId="urn:microsoft.com/office/officeart/2005/8/layout/cycle6"/>
    <dgm:cxn modelId="{2AE8D48A-A028-4A83-B575-9C4CAC168905}" type="presParOf" srcId="{BDE44D18-DFFD-497D-8C1E-C9089A09A9E4}" destId="{43BE2E8C-FC07-4F15-BE92-65E731ECE6D2}" srcOrd="3" destOrd="0" presId="urn:microsoft.com/office/officeart/2005/8/layout/cycle6"/>
    <dgm:cxn modelId="{3C251317-FD7C-4293-B130-EC742EDFC367}" type="presParOf" srcId="{BDE44D18-DFFD-497D-8C1E-C9089A09A9E4}" destId="{68599F0E-9160-4940-BA5A-296208115808}" srcOrd="4" destOrd="0" presId="urn:microsoft.com/office/officeart/2005/8/layout/cycle6"/>
    <dgm:cxn modelId="{92505CFE-7881-46DB-A8CD-C2505DED2DC0}" type="presParOf" srcId="{BDE44D18-DFFD-497D-8C1E-C9089A09A9E4}" destId="{F2230B14-07C9-4D83-9BD1-8006F9CD5E11}" srcOrd="5" destOrd="0" presId="urn:microsoft.com/office/officeart/2005/8/layout/cycle6"/>
    <dgm:cxn modelId="{45DD6F65-CE98-48B6-9A2A-48114C69E5F1}" type="presParOf" srcId="{BDE44D18-DFFD-497D-8C1E-C9089A09A9E4}" destId="{9C72931A-B66F-44CF-9E62-391E6597A84A}" srcOrd="6" destOrd="0" presId="urn:microsoft.com/office/officeart/2005/8/layout/cycle6"/>
    <dgm:cxn modelId="{06A6F033-4BDA-4944-A73A-3F19D8BF5E04}" type="presParOf" srcId="{BDE44D18-DFFD-497D-8C1E-C9089A09A9E4}" destId="{5736ADDF-F065-4572-A2AE-2508C9E964A4}" srcOrd="7" destOrd="0" presId="urn:microsoft.com/office/officeart/2005/8/layout/cycle6"/>
    <dgm:cxn modelId="{ECF83032-5119-4D04-BB29-016A081E250C}" type="presParOf" srcId="{BDE44D18-DFFD-497D-8C1E-C9089A09A9E4}" destId="{EDD11BFE-0D05-4BFB-864B-73E6075EB01E}" srcOrd="8" destOrd="0" presId="urn:microsoft.com/office/officeart/2005/8/layout/cycle6"/>
    <dgm:cxn modelId="{1D64C96F-FBCB-49DF-B99C-DA6C41229B88}" type="presParOf" srcId="{BDE44D18-DFFD-497D-8C1E-C9089A09A9E4}" destId="{79831D18-F049-41D9-9816-9F97BD6A06F9}" srcOrd="9" destOrd="0" presId="urn:microsoft.com/office/officeart/2005/8/layout/cycle6"/>
    <dgm:cxn modelId="{A318F411-64C3-4599-95C2-D580D189212B}" type="presParOf" srcId="{BDE44D18-DFFD-497D-8C1E-C9089A09A9E4}" destId="{866850D8-18BA-4359-941D-04B341CBBBDC}" srcOrd="10" destOrd="0" presId="urn:microsoft.com/office/officeart/2005/8/layout/cycle6"/>
    <dgm:cxn modelId="{90459DCD-5E32-4AAA-94E3-85278AF3F207}" type="presParOf" srcId="{BDE44D18-DFFD-497D-8C1E-C9089A09A9E4}" destId="{9FEA0D79-CEA1-4E16-AD91-7F27BA23657E}" srcOrd="11" destOrd="0" presId="urn:microsoft.com/office/officeart/2005/8/layout/cycle6"/>
    <dgm:cxn modelId="{5197503A-2311-402E-A0FF-B63F206F7AD1}" type="presParOf" srcId="{BDE44D18-DFFD-497D-8C1E-C9089A09A9E4}" destId="{9C66D5F3-4914-4C96-B6BB-2C1A77E3D1D0}" srcOrd="12" destOrd="0" presId="urn:microsoft.com/office/officeart/2005/8/layout/cycle6"/>
    <dgm:cxn modelId="{8B1EC9AA-628D-4F3F-863C-360C24B77F40}" type="presParOf" srcId="{BDE44D18-DFFD-497D-8C1E-C9089A09A9E4}" destId="{C2EDE605-9C0E-4E90-9AD0-62E275C08BB9}" srcOrd="13" destOrd="0" presId="urn:microsoft.com/office/officeart/2005/8/layout/cycle6"/>
    <dgm:cxn modelId="{648F5E27-35B8-4DA7-AEC8-27FD75696E87}" type="presParOf" srcId="{BDE44D18-DFFD-497D-8C1E-C9089A09A9E4}" destId="{434C4D76-CA01-46E1-829E-0E4815F3511F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024089-D314-4A9A-82E0-2C423EFE513E}">
      <dsp:nvSpPr>
        <dsp:cNvPr id="0" name=""/>
        <dsp:cNvSpPr/>
      </dsp:nvSpPr>
      <dsp:spPr>
        <a:xfrm>
          <a:off x="0" y="165618"/>
          <a:ext cx="5141370" cy="514137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CB4380-2A2B-44E8-A3D2-40AD02D02B6A}">
      <dsp:nvSpPr>
        <dsp:cNvPr id="0" name=""/>
        <dsp:cNvSpPr/>
      </dsp:nvSpPr>
      <dsp:spPr>
        <a:xfrm>
          <a:off x="2570685" y="165618"/>
          <a:ext cx="5998265" cy="514137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 место – </a:t>
          </a:r>
          <a:r>
            <a:rPr lang="ru-RU" sz="1600" b="1" kern="1200" dirty="0" smtClean="0"/>
            <a:t>образование</a:t>
          </a:r>
          <a:r>
            <a:rPr lang="ru-RU" sz="2000" b="1" kern="1200" dirty="0" smtClean="0"/>
            <a:t>-</a:t>
          </a:r>
          <a:r>
            <a:rPr lang="ru-RU" sz="1600" kern="1200" dirty="0" smtClean="0"/>
            <a:t> 384426,2тыс.руб. (64%)</a:t>
          </a:r>
          <a:endParaRPr lang="ru-RU" sz="1600" kern="1200" dirty="0"/>
        </a:p>
      </dsp:txBody>
      <dsp:txXfrm>
        <a:off x="2570685" y="165618"/>
        <a:ext cx="5998265" cy="514136"/>
      </dsp:txXfrm>
    </dsp:sp>
    <dsp:sp modelId="{B65B730C-4495-4D1A-BCAD-39C201D0061C}">
      <dsp:nvSpPr>
        <dsp:cNvPr id="0" name=""/>
        <dsp:cNvSpPr/>
      </dsp:nvSpPr>
      <dsp:spPr>
        <a:xfrm>
          <a:off x="385602" y="679754"/>
          <a:ext cx="4370165" cy="437016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A25BA7-1BDB-423A-AD38-14977014D577}">
      <dsp:nvSpPr>
        <dsp:cNvPr id="0" name=""/>
        <dsp:cNvSpPr/>
      </dsp:nvSpPr>
      <dsp:spPr>
        <a:xfrm>
          <a:off x="2570685" y="679754"/>
          <a:ext cx="5998265" cy="437016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 место - </a:t>
          </a:r>
          <a:r>
            <a:rPr lang="ru-RU" sz="1600" b="1" kern="1200" dirty="0" smtClean="0"/>
            <a:t>общегосударственные вопросы </a:t>
          </a:r>
          <a:r>
            <a:rPr lang="ru-RU" sz="1800" b="1" kern="1200" dirty="0" smtClean="0"/>
            <a:t>– </a:t>
          </a:r>
          <a:r>
            <a:rPr lang="ru-RU" sz="1600" kern="1200" dirty="0" smtClean="0"/>
            <a:t>63070,7тыс. руб. (10,4 %)</a:t>
          </a:r>
          <a:endParaRPr lang="ru-RU" sz="1600" kern="1200" dirty="0"/>
        </a:p>
      </dsp:txBody>
      <dsp:txXfrm>
        <a:off x="2570685" y="679754"/>
        <a:ext cx="5998265" cy="514136"/>
      </dsp:txXfrm>
    </dsp:sp>
    <dsp:sp modelId="{19FD3D09-BC8C-410F-A2CB-9D5E42233E73}">
      <dsp:nvSpPr>
        <dsp:cNvPr id="0" name=""/>
        <dsp:cNvSpPr/>
      </dsp:nvSpPr>
      <dsp:spPr>
        <a:xfrm>
          <a:off x="771204" y="1193890"/>
          <a:ext cx="3598960" cy="359896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9A170E-37B7-47CE-BBC2-4A5AFA2A48CA}">
      <dsp:nvSpPr>
        <dsp:cNvPr id="0" name=""/>
        <dsp:cNvSpPr/>
      </dsp:nvSpPr>
      <dsp:spPr>
        <a:xfrm>
          <a:off x="2570685" y="1193890"/>
          <a:ext cx="5998265" cy="35989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3 место – национальная экономика – 47231,9 </a:t>
          </a:r>
          <a:r>
            <a:rPr lang="ru-RU" sz="1600" kern="1200" dirty="0" err="1" smtClean="0"/>
            <a:t>тыс.руб</a:t>
          </a:r>
          <a:r>
            <a:rPr lang="ru-RU" sz="1600" kern="1200" dirty="0" smtClean="0"/>
            <a:t>. (8%)</a:t>
          </a:r>
          <a:endParaRPr lang="ru-RU" sz="1600" kern="1200" dirty="0"/>
        </a:p>
      </dsp:txBody>
      <dsp:txXfrm>
        <a:off x="2570685" y="1193890"/>
        <a:ext cx="5998265" cy="514136"/>
      </dsp:txXfrm>
    </dsp:sp>
    <dsp:sp modelId="{2ED18418-C9A8-46E5-BBA1-8E1AF8B6D3EF}">
      <dsp:nvSpPr>
        <dsp:cNvPr id="0" name=""/>
        <dsp:cNvSpPr/>
      </dsp:nvSpPr>
      <dsp:spPr>
        <a:xfrm>
          <a:off x="1156807" y="1708027"/>
          <a:ext cx="2827756" cy="282775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6564C3-F602-4B44-BBCC-76D37A737F9B}">
      <dsp:nvSpPr>
        <dsp:cNvPr id="0" name=""/>
        <dsp:cNvSpPr/>
      </dsp:nvSpPr>
      <dsp:spPr>
        <a:xfrm>
          <a:off x="2570685" y="1646806"/>
          <a:ext cx="5998265" cy="28277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4 место –</a:t>
          </a:r>
          <a:r>
            <a:rPr lang="ru-RU" sz="1600" b="1" kern="1200" dirty="0" smtClean="0"/>
            <a:t>социальная политика – 34591,7 </a:t>
          </a:r>
          <a:r>
            <a:rPr lang="ru-RU" sz="1600" kern="1200" dirty="0" smtClean="0"/>
            <a:t>тыс. руб.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(5,7 %)</a:t>
          </a:r>
          <a:endParaRPr lang="ru-RU" sz="1600" kern="1200" dirty="0"/>
        </a:p>
      </dsp:txBody>
      <dsp:txXfrm>
        <a:off x="2570685" y="1646806"/>
        <a:ext cx="5998265" cy="514141"/>
      </dsp:txXfrm>
    </dsp:sp>
    <dsp:sp modelId="{1DB279E7-9370-4C4C-ABD9-8081261ADEE0}">
      <dsp:nvSpPr>
        <dsp:cNvPr id="0" name=""/>
        <dsp:cNvSpPr/>
      </dsp:nvSpPr>
      <dsp:spPr>
        <a:xfrm>
          <a:off x="1542412" y="2222168"/>
          <a:ext cx="2056545" cy="205654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6BC475-6F2F-42BA-AC78-FEBE20E96697}">
      <dsp:nvSpPr>
        <dsp:cNvPr id="0" name=""/>
        <dsp:cNvSpPr/>
      </dsp:nvSpPr>
      <dsp:spPr>
        <a:xfrm>
          <a:off x="2570685" y="2222168"/>
          <a:ext cx="5998265" cy="20565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5 место – </a:t>
          </a:r>
          <a:r>
            <a:rPr lang="ru-RU" sz="1600" b="1" kern="1200" dirty="0" smtClean="0"/>
            <a:t>культура, кинематография – 33718,4 </a:t>
          </a:r>
          <a:r>
            <a:rPr lang="ru-RU" sz="1600" b="1" kern="1200" dirty="0" err="1" smtClean="0"/>
            <a:t>тыс.руб</a:t>
          </a:r>
          <a:r>
            <a:rPr lang="ru-RU" sz="1600" b="1" kern="1200" dirty="0" smtClean="0"/>
            <a:t>. (5,6%)</a:t>
          </a:r>
          <a:endParaRPr lang="ru-RU" sz="1600" kern="1200" dirty="0"/>
        </a:p>
      </dsp:txBody>
      <dsp:txXfrm>
        <a:off x="2570685" y="2222168"/>
        <a:ext cx="5998265" cy="514136"/>
      </dsp:txXfrm>
    </dsp:sp>
    <dsp:sp modelId="{4BAFA27C-5155-41BD-AC81-A675E55EC2BD}">
      <dsp:nvSpPr>
        <dsp:cNvPr id="0" name=""/>
        <dsp:cNvSpPr/>
      </dsp:nvSpPr>
      <dsp:spPr>
        <a:xfrm>
          <a:off x="1928014" y="2736305"/>
          <a:ext cx="1285341" cy="128534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56A08F-A5EE-4717-9064-1ED62AEBC901}">
      <dsp:nvSpPr>
        <dsp:cNvPr id="0" name=""/>
        <dsp:cNvSpPr/>
      </dsp:nvSpPr>
      <dsp:spPr>
        <a:xfrm>
          <a:off x="2570685" y="2736305"/>
          <a:ext cx="5998265" cy="12853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6 место – </a:t>
          </a:r>
          <a:r>
            <a:rPr lang="ru-RU" sz="1500" b="1" kern="1200" dirty="0" smtClean="0"/>
            <a:t>жилищно-коммунальное хозяйство</a:t>
          </a:r>
          <a:r>
            <a:rPr lang="ru-RU" sz="1500" kern="1200" dirty="0" smtClean="0"/>
            <a:t>– 32549,2тыс.руб. (5,3%) </a:t>
          </a:r>
        </a:p>
      </dsp:txBody>
      <dsp:txXfrm>
        <a:off x="2570685" y="2736305"/>
        <a:ext cx="5998265" cy="514136"/>
      </dsp:txXfrm>
    </dsp:sp>
    <dsp:sp modelId="{49F5DB0F-EE57-4002-819B-39F2EC59A5FC}">
      <dsp:nvSpPr>
        <dsp:cNvPr id="0" name=""/>
        <dsp:cNvSpPr/>
      </dsp:nvSpPr>
      <dsp:spPr>
        <a:xfrm>
          <a:off x="2313617" y="3250441"/>
          <a:ext cx="514136" cy="51413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98666D-5207-4152-9936-89C06F7CA7A1}">
      <dsp:nvSpPr>
        <dsp:cNvPr id="0" name=""/>
        <dsp:cNvSpPr/>
      </dsp:nvSpPr>
      <dsp:spPr>
        <a:xfrm>
          <a:off x="2570685" y="3250441"/>
          <a:ext cx="5998265" cy="5141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>
        <a:off x="2570685" y="3250441"/>
        <a:ext cx="5998265" cy="5141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A9179-EE39-4F9C-B15A-4388083BA301}">
      <dsp:nvSpPr>
        <dsp:cNvPr id="0" name=""/>
        <dsp:cNvSpPr/>
      </dsp:nvSpPr>
      <dsp:spPr>
        <a:xfrm>
          <a:off x="1711111" y="48693"/>
          <a:ext cx="3787870" cy="106082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Цель: Создание благоприятных условий для сохранения  и развития  культуры</a:t>
          </a:r>
          <a:endParaRPr lang="ru-RU" sz="1200" kern="1200" dirty="0"/>
        </a:p>
      </dsp:txBody>
      <dsp:txXfrm>
        <a:off x="2216160" y="234337"/>
        <a:ext cx="2777771" cy="477371"/>
      </dsp:txXfrm>
    </dsp:sp>
    <dsp:sp modelId="{1E572E8A-018C-4623-8F88-2DA7FA19F0A0}">
      <dsp:nvSpPr>
        <dsp:cNvPr id="0" name=""/>
        <dsp:cNvSpPr/>
      </dsp:nvSpPr>
      <dsp:spPr>
        <a:xfrm>
          <a:off x="2846128" y="729094"/>
          <a:ext cx="4355415" cy="1052177"/>
        </a:xfrm>
        <a:prstGeom prst="ellipse">
          <a:avLst/>
        </a:prstGeom>
        <a:solidFill>
          <a:schemeClr val="accent2">
            <a:alpha val="50000"/>
            <a:hueOff val="-3277702"/>
            <a:satOff val="-3888"/>
            <a:lumOff val="-205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Задачи: Сохранение и развитие музейного дела, кинематографии, развитие дополнительного образования детей</a:t>
          </a:r>
          <a:endParaRPr lang="ru-RU" sz="1200" kern="1200" dirty="0"/>
        </a:p>
      </dsp:txBody>
      <dsp:txXfrm>
        <a:off x="4178159" y="1000906"/>
        <a:ext cx="2613249" cy="578697"/>
      </dsp:txXfrm>
    </dsp:sp>
    <dsp:sp modelId="{A1D1D5E7-A1D4-4484-B224-82F6EE009572}">
      <dsp:nvSpPr>
        <dsp:cNvPr id="0" name=""/>
        <dsp:cNvSpPr/>
      </dsp:nvSpPr>
      <dsp:spPr>
        <a:xfrm>
          <a:off x="0" y="729273"/>
          <a:ext cx="4372513" cy="1052177"/>
        </a:xfrm>
        <a:prstGeom prst="ellipse">
          <a:avLst/>
        </a:prstGeom>
        <a:solidFill>
          <a:schemeClr val="accent2">
            <a:alpha val="50000"/>
            <a:hueOff val="-6555403"/>
            <a:satOff val="-7776"/>
            <a:lumOff val="-411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Задачи: Сохранение культурного наследия,  развитие библиотечного обслуживания</a:t>
          </a:r>
          <a:endParaRPr lang="ru-RU" sz="1200" kern="1200" dirty="0"/>
        </a:p>
      </dsp:txBody>
      <dsp:txXfrm>
        <a:off x="411744" y="1001085"/>
        <a:ext cx="2623507" cy="5786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B48C06-2E98-473F-BBD3-155DD22C4958}">
      <dsp:nvSpPr>
        <dsp:cNvPr id="0" name=""/>
        <dsp:cNvSpPr/>
      </dsp:nvSpPr>
      <dsp:spPr>
        <a:xfrm>
          <a:off x="1124592" y="-65116"/>
          <a:ext cx="3888433" cy="384050"/>
        </a:xfrm>
        <a:prstGeom prst="round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Цель: обеспечение долгосрочной  сбалансированности и финансовой устойчивости бюджетной системы </a:t>
          </a:r>
          <a:endParaRPr lang="ru-RU" sz="1400" kern="1200" dirty="0"/>
        </a:p>
      </dsp:txBody>
      <dsp:txXfrm>
        <a:off x="1143340" y="-46368"/>
        <a:ext cx="3850937" cy="346554"/>
      </dsp:txXfrm>
    </dsp:sp>
    <dsp:sp modelId="{BDC208A2-9520-4D90-BD0B-729D3BBF8819}">
      <dsp:nvSpPr>
        <dsp:cNvPr id="0" name=""/>
        <dsp:cNvSpPr/>
      </dsp:nvSpPr>
      <dsp:spPr>
        <a:xfrm>
          <a:off x="2846311" y="317292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822080" y="1896"/>
              </a:moveTo>
              <a:arcTo wR="768141" hR="768141" stAng="16441597" swAng="166034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BE2E8C-FC07-4F15-BE92-65E731ECE6D2}">
      <dsp:nvSpPr>
        <dsp:cNvPr id="0" name=""/>
        <dsp:cNvSpPr/>
      </dsp:nvSpPr>
      <dsp:spPr>
        <a:xfrm>
          <a:off x="3192019" y="433860"/>
          <a:ext cx="2850172" cy="384050"/>
        </a:xfrm>
        <a:prstGeom prst="round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Организация и обеспечение бюджетного процесса, </a:t>
          </a:r>
          <a:endParaRPr lang="ru-RU" sz="1100" kern="1200" dirty="0"/>
        </a:p>
      </dsp:txBody>
      <dsp:txXfrm>
        <a:off x="3210767" y="452608"/>
        <a:ext cx="2812676" cy="346554"/>
      </dsp:txXfrm>
    </dsp:sp>
    <dsp:sp modelId="{F2230B14-07C9-4D83-9BD1-8006F9CD5E11}">
      <dsp:nvSpPr>
        <dsp:cNvPr id="0" name=""/>
        <dsp:cNvSpPr/>
      </dsp:nvSpPr>
      <dsp:spPr>
        <a:xfrm>
          <a:off x="3106937" y="-35859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1531360" y="854966"/>
              </a:moveTo>
              <a:arcTo wR="768141" hR="768141" stAng="389408" swAng="52844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72931A-B66F-44CF-9E62-391E6597A84A}">
      <dsp:nvSpPr>
        <dsp:cNvPr id="0" name=""/>
        <dsp:cNvSpPr/>
      </dsp:nvSpPr>
      <dsp:spPr>
        <a:xfrm>
          <a:off x="3408039" y="936102"/>
          <a:ext cx="2323082" cy="672085"/>
        </a:xfrm>
        <a:prstGeom prst="round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Создание условий для повышения качества и эффективного  управления муниципальными финансами</a:t>
          </a:r>
          <a:endParaRPr lang="ru-RU" sz="1100" kern="1200" dirty="0"/>
        </a:p>
      </dsp:txBody>
      <dsp:txXfrm>
        <a:off x="3440847" y="968910"/>
        <a:ext cx="2257466" cy="606469"/>
      </dsp:txXfrm>
    </dsp:sp>
    <dsp:sp modelId="{EDD11BFE-0D05-4BFB-864B-73E6075EB01E}">
      <dsp:nvSpPr>
        <dsp:cNvPr id="0" name=""/>
        <dsp:cNvSpPr/>
      </dsp:nvSpPr>
      <dsp:spPr>
        <a:xfrm>
          <a:off x="1641012" y="220394"/>
          <a:ext cx="2801154" cy="2801154"/>
        </a:xfrm>
        <a:custGeom>
          <a:avLst/>
          <a:gdLst/>
          <a:ahLst/>
          <a:cxnLst/>
          <a:rect l="0" t="0" r="0" b="0"/>
          <a:pathLst>
            <a:path>
              <a:moveTo>
                <a:pt x="2801071" y="1415804"/>
              </a:moveTo>
              <a:arcTo wR="1400577" hR="1400577" stAng="21637377" swAng="1066249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831D18-F049-41D9-9816-9F97BD6A06F9}">
      <dsp:nvSpPr>
        <dsp:cNvPr id="0" name=""/>
        <dsp:cNvSpPr/>
      </dsp:nvSpPr>
      <dsp:spPr>
        <a:xfrm>
          <a:off x="167679" y="936103"/>
          <a:ext cx="2683210" cy="697651"/>
        </a:xfrm>
        <a:prstGeom prst="round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Эффективное управление муниципальным долгом</a:t>
          </a:r>
          <a:endParaRPr lang="ru-RU" sz="1100" kern="1200" dirty="0"/>
        </a:p>
      </dsp:txBody>
      <dsp:txXfrm>
        <a:off x="201736" y="970160"/>
        <a:ext cx="2615096" cy="629537"/>
      </dsp:txXfrm>
    </dsp:sp>
    <dsp:sp modelId="{9FEA0D79-CEA1-4E16-AD91-7F27BA23657E}">
      <dsp:nvSpPr>
        <dsp:cNvPr id="0" name=""/>
        <dsp:cNvSpPr/>
      </dsp:nvSpPr>
      <dsp:spPr>
        <a:xfrm>
          <a:off x="1419256" y="420088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43121" y="514394"/>
              </a:moveTo>
              <a:arcTo wR="768141" hR="768141" stAng="11957360" swAng="75412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66D5F3-4914-4C96-B6BB-2C1A77E3D1D0}">
      <dsp:nvSpPr>
        <dsp:cNvPr id="0" name=""/>
        <dsp:cNvSpPr/>
      </dsp:nvSpPr>
      <dsp:spPr>
        <a:xfrm>
          <a:off x="95673" y="397285"/>
          <a:ext cx="2933410" cy="384050"/>
        </a:xfrm>
        <a:prstGeom prst="round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Обеспечение сбалансированности и устойчивости муниципального бюджета</a:t>
          </a:r>
          <a:endParaRPr lang="ru-RU" sz="1100" kern="1200" dirty="0"/>
        </a:p>
      </dsp:txBody>
      <dsp:txXfrm>
        <a:off x="114421" y="416033"/>
        <a:ext cx="2895914" cy="346554"/>
      </dsp:txXfrm>
    </dsp:sp>
    <dsp:sp modelId="{434C4D76-CA01-46E1-829E-0E4815F3511F}">
      <dsp:nvSpPr>
        <dsp:cNvPr id="0" name=""/>
        <dsp:cNvSpPr/>
      </dsp:nvSpPr>
      <dsp:spPr>
        <a:xfrm>
          <a:off x="1769424" y="313118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420921" y="82955"/>
              </a:moveTo>
              <a:arcTo wR="768141" hR="768141" stAng="14587576" swAng="11771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B48C06-2E98-473F-BBD3-155DD22C4958}">
      <dsp:nvSpPr>
        <dsp:cNvPr id="0" name=""/>
        <dsp:cNvSpPr/>
      </dsp:nvSpPr>
      <dsp:spPr>
        <a:xfrm>
          <a:off x="578918" y="-65116"/>
          <a:ext cx="4938162" cy="384050"/>
        </a:xfrm>
        <a:prstGeom prst="round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Цель: повышение  открытости информации   и  расширение возможностей доступа , развитие локально-вычислительной сети,</a:t>
          </a:r>
          <a:endParaRPr lang="ru-RU" sz="1400" kern="1200" dirty="0"/>
        </a:p>
      </dsp:txBody>
      <dsp:txXfrm>
        <a:off x="597666" y="-46368"/>
        <a:ext cx="4900666" cy="346554"/>
      </dsp:txXfrm>
    </dsp:sp>
    <dsp:sp modelId="{BDC208A2-9520-4D90-BD0B-729D3BBF8819}">
      <dsp:nvSpPr>
        <dsp:cNvPr id="0" name=""/>
        <dsp:cNvSpPr/>
      </dsp:nvSpPr>
      <dsp:spPr>
        <a:xfrm>
          <a:off x="2825501" y="317292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822080" y="1896"/>
              </a:moveTo>
              <a:arcTo wR="768141" hR="768141" stAng="16441597" swAng="166034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BE2E8C-FC07-4F15-BE92-65E731ECE6D2}">
      <dsp:nvSpPr>
        <dsp:cNvPr id="0" name=""/>
        <dsp:cNvSpPr/>
      </dsp:nvSpPr>
      <dsp:spPr>
        <a:xfrm>
          <a:off x="3171209" y="433860"/>
          <a:ext cx="2850172" cy="384050"/>
        </a:xfrm>
        <a:prstGeom prst="round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Расширение возможностей доступа к информационным ресурсам, </a:t>
          </a:r>
          <a:endParaRPr lang="ru-RU" sz="1200" kern="1200" dirty="0"/>
        </a:p>
      </dsp:txBody>
      <dsp:txXfrm>
        <a:off x="3189957" y="452608"/>
        <a:ext cx="2812676" cy="346554"/>
      </dsp:txXfrm>
    </dsp:sp>
    <dsp:sp modelId="{F2230B14-07C9-4D83-9BD1-8006F9CD5E11}">
      <dsp:nvSpPr>
        <dsp:cNvPr id="0" name=""/>
        <dsp:cNvSpPr/>
      </dsp:nvSpPr>
      <dsp:spPr>
        <a:xfrm>
          <a:off x="3086127" y="-35859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1531360" y="854966"/>
              </a:moveTo>
              <a:arcTo wR="768141" hR="768141" stAng="389408" swAng="52844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72931A-B66F-44CF-9E62-391E6597A84A}">
      <dsp:nvSpPr>
        <dsp:cNvPr id="0" name=""/>
        <dsp:cNvSpPr/>
      </dsp:nvSpPr>
      <dsp:spPr>
        <a:xfrm>
          <a:off x="3387229" y="936102"/>
          <a:ext cx="2323082" cy="672085"/>
        </a:xfrm>
        <a:prstGeom prst="round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Обеспечение защиты персональных данных</a:t>
          </a:r>
          <a:endParaRPr lang="ru-RU" sz="1200" kern="1200" dirty="0"/>
        </a:p>
      </dsp:txBody>
      <dsp:txXfrm>
        <a:off x="3420037" y="968910"/>
        <a:ext cx="2257466" cy="606469"/>
      </dsp:txXfrm>
    </dsp:sp>
    <dsp:sp modelId="{EDD11BFE-0D05-4BFB-864B-73E6075EB01E}">
      <dsp:nvSpPr>
        <dsp:cNvPr id="0" name=""/>
        <dsp:cNvSpPr/>
      </dsp:nvSpPr>
      <dsp:spPr>
        <a:xfrm>
          <a:off x="1620202" y="220394"/>
          <a:ext cx="2801154" cy="2801154"/>
        </a:xfrm>
        <a:custGeom>
          <a:avLst/>
          <a:gdLst/>
          <a:ahLst/>
          <a:cxnLst/>
          <a:rect l="0" t="0" r="0" b="0"/>
          <a:pathLst>
            <a:path>
              <a:moveTo>
                <a:pt x="2801071" y="1415804"/>
              </a:moveTo>
              <a:arcTo wR="1400577" hR="1400577" stAng="21637377" swAng="1066249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831D18-F049-41D9-9816-9F97BD6A06F9}">
      <dsp:nvSpPr>
        <dsp:cNvPr id="0" name=""/>
        <dsp:cNvSpPr/>
      </dsp:nvSpPr>
      <dsp:spPr>
        <a:xfrm>
          <a:off x="146869" y="936103"/>
          <a:ext cx="2683210" cy="697651"/>
        </a:xfrm>
        <a:prstGeom prst="round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Формирование современной информационной и телекоммуникационной инфраструктуры</a:t>
          </a:r>
          <a:endParaRPr lang="ru-RU" sz="1200" kern="1200" dirty="0"/>
        </a:p>
      </dsp:txBody>
      <dsp:txXfrm>
        <a:off x="180926" y="970160"/>
        <a:ext cx="2615096" cy="629537"/>
      </dsp:txXfrm>
    </dsp:sp>
    <dsp:sp modelId="{9FEA0D79-CEA1-4E16-AD91-7F27BA23657E}">
      <dsp:nvSpPr>
        <dsp:cNvPr id="0" name=""/>
        <dsp:cNvSpPr/>
      </dsp:nvSpPr>
      <dsp:spPr>
        <a:xfrm>
          <a:off x="1398446" y="420088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43121" y="514394"/>
              </a:moveTo>
              <a:arcTo wR="768141" hR="768141" stAng="11957360" swAng="75412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66D5F3-4914-4C96-B6BB-2C1A77E3D1D0}">
      <dsp:nvSpPr>
        <dsp:cNvPr id="0" name=""/>
        <dsp:cNvSpPr/>
      </dsp:nvSpPr>
      <dsp:spPr>
        <a:xfrm>
          <a:off x="74863" y="397285"/>
          <a:ext cx="2933410" cy="384050"/>
        </a:xfrm>
        <a:prstGeom prst="round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Создание системы электронного документооборота</a:t>
          </a:r>
          <a:endParaRPr lang="ru-RU" sz="1200" kern="1200" dirty="0"/>
        </a:p>
      </dsp:txBody>
      <dsp:txXfrm>
        <a:off x="93611" y="416033"/>
        <a:ext cx="2895914" cy="346554"/>
      </dsp:txXfrm>
    </dsp:sp>
    <dsp:sp modelId="{434C4D76-CA01-46E1-829E-0E4815F3511F}">
      <dsp:nvSpPr>
        <dsp:cNvPr id="0" name=""/>
        <dsp:cNvSpPr/>
      </dsp:nvSpPr>
      <dsp:spPr>
        <a:xfrm>
          <a:off x="1748615" y="313118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420921" y="82955"/>
              </a:moveTo>
              <a:arcTo wR="768141" hR="768141" stAng="14587576" swAng="11771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0.86842</cdr:x>
      <cdr:y>0.14474</cdr:y>
    </cdr:from>
    <cdr:to>
      <cdr:x>0.97981</cdr:x>
      <cdr:y>0.31182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28792" y="7920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0.85088</cdr:x>
      <cdr:y>0.11842</cdr:y>
    </cdr:from>
    <cdr:to>
      <cdr:x>0.96227</cdr:x>
      <cdr:y>0.28551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984776" y="6480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err="1" smtClean="0"/>
            <a:t>Тыс.руб</a:t>
          </a:r>
          <a:r>
            <a:rPr lang="ru-RU" sz="1100" dirty="0" smtClean="0"/>
            <a:t>.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0.30975</cdr:x>
      <cdr:y>0.8528</cdr:y>
    </cdr:from>
    <cdr:to>
      <cdr:x>0.48677</cdr:x>
      <cdr:y>0.91161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>
          <a:off x="2520280" y="4176464"/>
          <a:ext cx="1440383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</cdr:x>
      <cdr:y>0.773</cdr:y>
    </cdr:from>
    <cdr:to>
      <cdr:x>0.42699</cdr:x>
      <cdr:y>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016225" y="3113756"/>
          <a:ext cx="105841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0.2301</cdr:x>
      <cdr:y>0.85806</cdr:y>
    </cdr:from>
    <cdr:to>
      <cdr:x>0.3186</cdr:x>
      <cdr:y>0.92956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872208" y="4202229"/>
          <a:ext cx="720081" cy="3501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42,7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0.49559</cdr:x>
      <cdr:y>0.8528</cdr:y>
    </cdr:from>
    <cdr:to>
      <cdr:x>0.57524</cdr:x>
      <cdr:y>0.92632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032449" y="4176465"/>
          <a:ext cx="648071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37,5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0.67997</cdr:x>
      <cdr:y>0.87593</cdr:y>
    </cdr:from>
    <cdr:to>
      <cdr:x>0.83695</cdr:x>
      <cdr:y>0.96531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896322" y="3528392"/>
          <a:ext cx="113042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Уровень долговой нагрузки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0.79997</cdr:x>
      <cdr:y>0.39328</cdr:y>
    </cdr:from>
    <cdr:to>
      <cdr:x>0.92695</cdr:x>
      <cdr:y>0.62028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760418" y="15841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0.18997</cdr:x>
      <cdr:y>0.69231</cdr:y>
    </cdr:from>
    <cdr:to>
      <cdr:x>0.39696</cdr:x>
      <cdr:y>0.78462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367930" y="3240360"/>
          <a:ext cx="149046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0.2301</cdr:x>
      <cdr:y>0.73846</cdr:y>
    </cdr:from>
    <cdr:to>
      <cdr:x>0.33997</cdr:x>
      <cdr:y>0.8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1872208" y="3616512"/>
          <a:ext cx="893978" cy="3013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21,2 </a:t>
          </a:r>
          <a:r>
            <a:rPr lang="ru-RU" dirty="0" err="1" smtClean="0"/>
            <a:t>тыс.руб</a:t>
          </a:r>
          <a:r>
            <a:rPr lang="ru-RU" dirty="0" smtClean="0"/>
            <a:t>.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</cdr:x>
      <cdr:y>0.73846</cdr:y>
    </cdr:from>
    <cdr:to>
      <cdr:x>0.59997</cdr:x>
      <cdr:y>0.8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3600401" y="3456384"/>
          <a:ext cx="71985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25,1тыс.руб.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0.67259</cdr:x>
      <cdr:y>0.72308</cdr:y>
    </cdr:from>
    <cdr:to>
      <cdr:x>0.92924</cdr:x>
      <cdr:y>0.84615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5472607" y="3541168"/>
          <a:ext cx="2088233" cy="602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Расходы на обслуживание</a:t>
          </a:r>
        </a:p>
        <a:p xmlns:a="http://schemas.openxmlformats.org/drawingml/2006/main">
          <a:r>
            <a:rPr lang="ru-RU" sz="1100" dirty="0" smtClean="0"/>
            <a:t> муниципального  долга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1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4122"/>
            <a:ext cx="5438775" cy="4468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244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244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DA9A653-6E0D-43E8-BADA-C4F42B27E6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309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2F419C-6DE3-4A5D-B5A0-12B126B6216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EE3F0-F957-4D7E-8994-1F40EE0B39D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4EBE6-FBD8-45CA-B740-A982CFBC877F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85551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1A8F8-72ED-4E48-A385-EC6DB3CBBA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71447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92005-A8D6-48CC-A2BA-C9DBB64AAB7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31295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50EFA-2923-4BDB-AFAF-230A52855110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97721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D7FE5-50AA-481C-8009-C34BC8774D7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70372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FF99E-E047-459B-8CC3-4C48771B3A7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62648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299FF-51D8-423F-AA9C-4772DBAB911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09471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65B68-174C-444C-9B90-2F6779FCC23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23512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98F3E-06EB-4286-8B8D-410F9B6A533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20564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C846A-3F51-4FB7-BC06-EC7C7F3961D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919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A38648-824B-4D46-9293-D9C5A8E159F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2A182-B427-44F6-8E09-BCD4D6892D3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1297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5CBC9-85C5-4376-999A-7EB30DFF2E7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04964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B284D-09C1-4EB0-811A-F7420EF8892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838091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4EBE6-FBD8-45CA-B740-A982CFBC877F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42720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1A8F8-72ED-4E48-A385-EC6DB3CBBA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415795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92005-A8D6-48CC-A2BA-C9DBB64AAB7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991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3CB5D-6022-4E3D-ACF0-42E449CF143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598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ED27A-185B-4572-B461-856B05FB3D7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457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660C8-A332-4C02-AEBA-44355BF1D2F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191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CA1A0-EBD7-4A2E-B34B-8BA64A729EF6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773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72058-50F9-49BC-A180-0B6293056FF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013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6C7C1-672B-407D-B795-083C76CCC91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2679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C7D0A-E320-40F0-81A2-A6B388084D0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6693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699FB-E648-412E-AD72-5482E1FD05D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852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7A96C-A498-414C-9B2E-9156D2FB974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200F4-4E22-460F-A1C8-BBFEB112196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1650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EE6FB-38ED-4A55-B4C1-12DF57C6845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6001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C9CCA-E9F1-4231-9F79-6E33E060441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3134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8942E-498A-4B02-A4CB-BF4EC2382E8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2934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0A95B-C61B-4C53-B8E6-31DA1273D46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6283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3CB5D-6022-4E3D-ACF0-42E449CF143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730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ED27A-185B-4572-B461-856B05FB3D7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374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660C8-A332-4C02-AEBA-44355BF1D2F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5480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CA1A0-EBD7-4A2E-B34B-8BA64A729EF6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4033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72058-50F9-49BC-A180-0B6293056FF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07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AE8504-6F43-438D-9B80-FEA8CEAA4C6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6C7C1-672B-407D-B795-083C76CCC91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5835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C7D0A-E320-40F0-81A2-A6B388084D0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8149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699FB-E648-412E-AD72-5482E1FD05D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5134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200F4-4E22-460F-A1C8-BBFEB112196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2365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EE6FB-38ED-4A55-B4C1-12DF57C6845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1879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C9CCA-E9F1-4231-9F79-6E33E060441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6653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8942E-498A-4B02-A4CB-BF4EC2382E8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5554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0A95B-C61B-4C53-B8E6-31DA1273D46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28975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3CB5D-6022-4E3D-ACF0-42E449CF143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6970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ED27A-185B-4572-B461-856B05FB3D7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074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7A125C-944C-4512-B394-0B5C14E1459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660C8-A332-4C02-AEBA-44355BF1D2F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2089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CA1A0-EBD7-4A2E-B34B-8BA64A729EF6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889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72058-50F9-49BC-A180-0B6293056FF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25147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6C7C1-672B-407D-B795-083C76CCC91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6099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C7D0A-E320-40F0-81A2-A6B388084D0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82920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699FB-E648-412E-AD72-5482E1FD05D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06685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200F4-4E22-460F-A1C8-BBFEB112196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26474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EE6FB-38ED-4A55-B4C1-12DF57C6845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77666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C9CCA-E9F1-4231-9F79-6E33E060441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29273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8942E-498A-4B02-A4CB-BF4EC2382E8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577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BB4EB5-A4C7-406A-9337-3DA35912FDF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0A95B-C61B-4C53-B8E6-31DA1273D46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66507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50EFA-2923-4BDB-AFAF-230A52855110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1445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D7FE5-50AA-481C-8009-C34BC8774D7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08234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FF99E-E047-459B-8CC3-4C48771B3A7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87151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299FF-51D8-423F-AA9C-4772DBAB911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46305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65B68-174C-444C-9B90-2F6779FCC23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07886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98F3E-06EB-4286-8B8D-410F9B6A533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02222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C846A-3F51-4FB7-BC06-EC7C7F3961D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22148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2A182-B427-44F6-8E09-BCD4D6892D3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6870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5CBC9-85C5-4376-999A-7EB30DFF2E7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58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8DCE1B-6E29-40E3-9489-96224324DD9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B284D-09C1-4EB0-811A-F7420EF8892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35860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4EBE6-FBD8-45CA-B740-A982CFBC877F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4379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1A8F8-72ED-4E48-A385-EC6DB3CBBA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22297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92005-A8D6-48CC-A2BA-C9DBB64AAB7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92909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50EFA-2923-4BDB-AFAF-230A52855110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45769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D7FE5-50AA-481C-8009-C34BC8774D7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46755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FF99E-E047-459B-8CC3-4C48771B3A7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28917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299FF-51D8-423F-AA9C-4772DBAB911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30434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65B68-174C-444C-9B90-2F6779FCC23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83874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98F3E-06EB-4286-8B8D-410F9B6A533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074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66139E-EB53-44A7-8BD4-5629AE0BD4E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C846A-3F51-4FB7-BC06-EC7C7F3961D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49124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2A182-B427-44F6-8E09-BCD4D6892D3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68606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5CBC9-85C5-4376-999A-7EB30DFF2E7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74313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B284D-09C1-4EB0-811A-F7420EF8892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55589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4EBE6-FBD8-45CA-B740-A982CFBC877F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65900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1A8F8-72ED-4E48-A385-EC6DB3CBBA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47347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92005-A8D6-48CC-A2BA-C9DBB64AAB7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4088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50EFA-2923-4BDB-AFAF-230A52855110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2286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D7FE5-50AA-481C-8009-C34BC8774D7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28951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FF99E-E047-459B-8CC3-4C48771B3A7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987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99AE19-C686-4D62-AC5B-C0EA5DE8C8A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299FF-51D8-423F-AA9C-4772DBAB911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31172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65B68-174C-444C-9B90-2F6779FCC23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54533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98F3E-06EB-4286-8B8D-410F9B6A533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69314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C846A-3F51-4FB7-BC06-EC7C7F3961D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2161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2A182-B427-44F6-8E09-BCD4D6892D3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44688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5CBC9-85C5-4376-999A-7EB30DFF2E7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99868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B284D-09C1-4EB0-811A-F7420EF8892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0227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4EBE6-FBD8-45CA-B740-A982CFBC877F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67660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1A8F8-72ED-4E48-A385-EC6DB3CBBA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81374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92005-A8D6-48CC-A2BA-C9DBB64AAB7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497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99EDC6-74FE-4759-A8A1-B64446B94E3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50EFA-2923-4BDB-AFAF-230A52855110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28451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D7FE5-50AA-481C-8009-C34BC8774D7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81254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FF99E-E047-459B-8CC3-4C48771B3A7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35288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299FF-51D8-423F-AA9C-4772DBAB911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02380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65B68-174C-444C-9B90-2F6779FCC23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527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98F3E-06EB-4286-8B8D-410F9B6A533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66110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C846A-3F51-4FB7-BC06-EC7C7F3961D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78315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2A182-B427-44F6-8E09-BCD4D6892D3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09218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5CBC9-85C5-4376-999A-7EB30DFF2E7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06370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B284D-09C1-4EB0-811A-F7420EF8892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031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6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4.xml"/><Relationship Id="rId13" Type="http://schemas.openxmlformats.org/officeDocument/2006/relationships/slideLayout" Target="../slideLayouts/slideLayout89.xml"/><Relationship Id="rId3" Type="http://schemas.openxmlformats.org/officeDocument/2006/relationships/slideLayout" Target="../slideLayouts/slideLayout79.xml"/><Relationship Id="rId7" Type="http://schemas.openxmlformats.org/officeDocument/2006/relationships/slideLayout" Target="../slideLayouts/slideLayout83.xml"/><Relationship Id="rId12" Type="http://schemas.openxmlformats.org/officeDocument/2006/relationships/slideLayout" Target="../slideLayouts/slideLayout88.xml"/><Relationship Id="rId2" Type="http://schemas.openxmlformats.org/officeDocument/2006/relationships/slideLayout" Target="../slideLayouts/slideLayout78.xml"/><Relationship Id="rId1" Type="http://schemas.openxmlformats.org/officeDocument/2006/relationships/slideLayout" Target="../slideLayouts/slideLayout77.xml"/><Relationship Id="rId6" Type="http://schemas.openxmlformats.org/officeDocument/2006/relationships/slideLayout" Target="../slideLayouts/slideLayout82.xml"/><Relationship Id="rId11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1.xml"/><Relationship Id="rId10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0.xml"/><Relationship Id="rId9" Type="http://schemas.openxmlformats.org/officeDocument/2006/relationships/slideLayout" Target="../slideLayouts/slideLayout85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slideLayout" Target="../slideLayouts/slideLayout102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slideLayout" Target="../slideLayouts/slideLayout101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0.xml"/><Relationship Id="rId13" Type="http://schemas.openxmlformats.org/officeDocument/2006/relationships/slideLayout" Target="../slideLayouts/slideLayout115.xml"/><Relationship Id="rId3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9.xml"/><Relationship Id="rId12" Type="http://schemas.openxmlformats.org/officeDocument/2006/relationships/slideLayout" Target="../slideLayouts/slideLayout114.xml"/><Relationship Id="rId2" Type="http://schemas.openxmlformats.org/officeDocument/2006/relationships/slideLayout" Target="../slideLayouts/slideLayout104.xml"/><Relationship Id="rId1" Type="http://schemas.openxmlformats.org/officeDocument/2006/relationships/slideLayout" Target="../slideLayouts/slideLayout103.xml"/><Relationship Id="rId6" Type="http://schemas.openxmlformats.org/officeDocument/2006/relationships/slideLayout" Target="../slideLayouts/slideLayout108.xml"/><Relationship Id="rId11" Type="http://schemas.openxmlformats.org/officeDocument/2006/relationships/slideLayout" Target="../slideLayouts/slideLayout113.xml"/><Relationship Id="rId5" Type="http://schemas.openxmlformats.org/officeDocument/2006/relationships/slideLayout" Target="../slideLayouts/slideLayout107.xml"/><Relationship Id="rId10" Type="http://schemas.openxmlformats.org/officeDocument/2006/relationships/slideLayout" Target="../slideLayouts/slideLayout112.xml"/><Relationship Id="rId4" Type="http://schemas.openxmlformats.org/officeDocument/2006/relationships/slideLayout" Target="../slideLayouts/slideLayout106.xml"/><Relationship Id="rId9" Type="http://schemas.openxmlformats.org/officeDocument/2006/relationships/slideLayout" Target="../slideLayouts/slideLayout111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C7F95B5C-F00B-43F9-BECA-E32009FA651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94" r:id="rId1"/>
    <p:sldLayoutId id="2147485495" r:id="rId2"/>
    <p:sldLayoutId id="2147485496" r:id="rId3"/>
    <p:sldLayoutId id="2147485497" r:id="rId4"/>
    <p:sldLayoutId id="2147485498" r:id="rId5"/>
    <p:sldLayoutId id="2147485499" r:id="rId6"/>
    <p:sldLayoutId id="2147485500" r:id="rId7"/>
    <p:sldLayoutId id="2147485501" r:id="rId8"/>
    <p:sldLayoutId id="2147485502" r:id="rId9"/>
    <p:sldLayoutId id="2147485503" r:id="rId10"/>
    <p:sldLayoutId id="2147485504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fld id="{55E418AB-851E-4B72-AC7A-CC83FB3047F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 eaLnBrk="0" hangingPunct="0"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05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06" r:id="rId1"/>
    <p:sldLayoutId id="2147485507" r:id="rId2"/>
    <p:sldLayoutId id="2147485508" r:id="rId3"/>
    <p:sldLayoutId id="2147485509" r:id="rId4"/>
    <p:sldLayoutId id="2147485510" r:id="rId5"/>
    <p:sldLayoutId id="2147485511" r:id="rId6"/>
    <p:sldLayoutId id="2147485512" r:id="rId7"/>
    <p:sldLayoutId id="2147485513" r:id="rId8"/>
    <p:sldLayoutId id="2147485514" r:id="rId9"/>
    <p:sldLayoutId id="2147485515" r:id="rId10"/>
    <p:sldLayoutId id="2147485516" r:id="rId11"/>
    <p:sldLayoutId id="2147485517" r:id="rId12"/>
    <p:sldLayoutId id="2147485518" r:id="rId13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fld id="{55E418AB-851E-4B72-AC7A-CC83FB3047F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 eaLnBrk="0" hangingPunct="0"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949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20" r:id="rId1"/>
    <p:sldLayoutId id="2147485521" r:id="rId2"/>
    <p:sldLayoutId id="2147485522" r:id="rId3"/>
    <p:sldLayoutId id="2147485523" r:id="rId4"/>
    <p:sldLayoutId id="2147485524" r:id="rId5"/>
    <p:sldLayoutId id="2147485525" r:id="rId6"/>
    <p:sldLayoutId id="2147485526" r:id="rId7"/>
    <p:sldLayoutId id="2147485527" r:id="rId8"/>
    <p:sldLayoutId id="2147485528" r:id="rId9"/>
    <p:sldLayoutId id="2147485529" r:id="rId10"/>
    <p:sldLayoutId id="2147485530" r:id="rId11"/>
    <p:sldLayoutId id="2147485531" r:id="rId12"/>
    <p:sldLayoutId id="2147485532" r:id="rId13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fld id="{55E418AB-851E-4B72-AC7A-CC83FB3047F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 eaLnBrk="0" hangingPunct="0"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93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34" r:id="rId1"/>
    <p:sldLayoutId id="2147485535" r:id="rId2"/>
    <p:sldLayoutId id="2147485536" r:id="rId3"/>
    <p:sldLayoutId id="2147485537" r:id="rId4"/>
    <p:sldLayoutId id="2147485538" r:id="rId5"/>
    <p:sldLayoutId id="2147485539" r:id="rId6"/>
    <p:sldLayoutId id="2147485540" r:id="rId7"/>
    <p:sldLayoutId id="2147485541" r:id="rId8"/>
    <p:sldLayoutId id="2147485542" r:id="rId9"/>
    <p:sldLayoutId id="2147485543" r:id="rId10"/>
    <p:sldLayoutId id="2147485544" r:id="rId11"/>
    <p:sldLayoutId id="2147485545" r:id="rId12"/>
    <p:sldLayoutId id="2147485546" r:id="rId13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fld id="{60680542-CA44-45E6-BAED-E1ABDE3AC0B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 eaLnBrk="0" hangingPunct="0"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946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48" r:id="rId1"/>
    <p:sldLayoutId id="2147485549" r:id="rId2"/>
    <p:sldLayoutId id="2147485550" r:id="rId3"/>
    <p:sldLayoutId id="2147485551" r:id="rId4"/>
    <p:sldLayoutId id="2147485552" r:id="rId5"/>
    <p:sldLayoutId id="2147485553" r:id="rId6"/>
    <p:sldLayoutId id="2147485554" r:id="rId7"/>
    <p:sldLayoutId id="2147485555" r:id="rId8"/>
    <p:sldLayoutId id="2147485556" r:id="rId9"/>
    <p:sldLayoutId id="2147485557" r:id="rId10"/>
    <p:sldLayoutId id="2147485558" r:id="rId11"/>
    <p:sldLayoutId id="2147485559" r:id="rId12"/>
    <p:sldLayoutId id="2147485560" r:id="rId13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fld id="{60680542-CA44-45E6-BAED-E1ABDE3AC0B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 eaLnBrk="0" hangingPunct="0"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707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62" r:id="rId1"/>
    <p:sldLayoutId id="2147485563" r:id="rId2"/>
    <p:sldLayoutId id="2147485564" r:id="rId3"/>
    <p:sldLayoutId id="2147485565" r:id="rId4"/>
    <p:sldLayoutId id="2147485566" r:id="rId5"/>
    <p:sldLayoutId id="2147485567" r:id="rId6"/>
    <p:sldLayoutId id="2147485568" r:id="rId7"/>
    <p:sldLayoutId id="2147485569" r:id="rId8"/>
    <p:sldLayoutId id="2147485570" r:id="rId9"/>
    <p:sldLayoutId id="2147485571" r:id="rId10"/>
    <p:sldLayoutId id="2147485572" r:id="rId11"/>
    <p:sldLayoutId id="2147485573" r:id="rId12"/>
    <p:sldLayoutId id="2147485574" r:id="rId13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fld id="{60680542-CA44-45E6-BAED-E1ABDE3AC0B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 eaLnBrk="0" hangingPunct="0"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80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76" r:id="rId1"/>
    <p:sldLayoutId id="2147485577" r:id="rId2"/>
    <p:sldLayoutId id="2147485578" r:id="rId3"/>
    <p:sldLayoutId id="2147485579" r:id="rId4"/>
    <p:sldLayoutId id="2147485580" r:id="rId5"/>
    <p:sldLayoutId id="2147485581" r:id="rId6"/>
    <p:sldLayoutId id="2147485582" r:id="rId7"/>
    <p:sldLayoutId id="2147485583" r:id="rId8"/>
    <p:sldLayoutId id="2147485584" r:id="rId9"/>
    <p:sldLayoutId id="2147485585" r:id="rId10"/>
    <p:sldLayoutId id="2147485586" r:id="rId11"/>
    <p:sldLayoutId id="2147485587" r:id="rId12"/>
    <p:sldLayoutId id="2147485588" r:id="rId13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fld id="{60680542-CA44-45E6-BAED-E1ABDE3AC0B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 eaLnBrk="0" hangingPunct="0"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64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90" r:id="rId1"/>
    <p:sldLayoutId id="2147485591" r:id="rId2"/>
    <p:sldLayoutId id="2147485592" r:id="rId3"/>
    <p:sldLayoutId id="2147485593" r:id="rId4"/>
    <p:sldLayoutId id="2147485594" r:id="rId5"/>
    <p:sldLayoutId id="2147485595" r:id="rId6"/>
    <p:sldLayoutId id="2147485596" r:id="rId7"/>
    <p:sldLayoutId id="2147485597" r:id="rId8"/>
    <p:sldLayoutId id="2147485598" r:id="rId9"/>
    <p:sldLayoutId id="2147485599" r:id="rId10"/>
    <p:sldLayoutId id="2147485600" r:id="rId11"/>
    <p:sldLayoutId id="2147485601" r:id="rId12"/>
    <p:sldLayoutId id="2147485602" r:id="rId13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fld id="{60680542-CA44-45E6-BAED-E1ABDE3AC0B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 eaLnBrk="0" hangingPunct="0"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017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04" r:id="rId1"/>
    <p:sldLayoutId id="2147485605" r:id="rId2"/>
    <p:sldLayoutId id="2147485606" r:id="rId3"/>
    <p:sldLayoutId id="2147485607" r:id="rId4"/>
    <p:sldLayoutId id="2147485608" r:id="rId5"/>
    <p:sldLayoutId id="2147485609" r:id="rId6"/>
    <p:sldLayoutId id="2147485610" r:id="rId7"/>
    <p:sldLayoutId id="2147485611" r:id="rId8"/>
    <p:sldLayoutId id="2147485612" r:id="rId9"/>
    <p:sldLayoutId id="2147485613" r:id="rId10"/>
    <p:sldLayoutId id="2147485614" r:id="rId11"/>
    <p:sldLayoutId id="2147485615" r:id="rId12"/>
    <p:sldLayoutId id="2147485616" r:id="rId13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9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9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7988300" cy="4896544"/>
          </a:xfr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eaLnBrk="1" hangingPunct="1">
              <a:defRPr/>
            </a:pPr>
            <a:r>
              <a:rPr lang="ru-RU" b="1" i="1" dirty="0" smtClean="0">
                <a:solidFill>
                  <a:srgbClr val="3333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b="1" i="1" dirty="0" smtClean="0">
                <a:solidFill>
                  <a:srgbClr val="3333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  <a:t>ПУТЕВОДИТЕЛЬ К ПРОЕКТУ РЕШЕНИЯ СОВЕТА НАРОДНЫХ ДЕПУТАТОВ МО «ГОРОД АДЫГЕЙСК» «О ГОДОВОМ ОТЧЕТЕ  ОБ</a:t>
            </a:r>
            <a:b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</a:br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  <a:t>ИСПОЛНЕНИИ БЮДЖЕТА МУНИЦИПАЛЬНОГО ОБРАЗОВАНИЯ «ГОРОД АДЫГЕЙСК»</a:t>
            </a:r>
            <a:b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</a:br>
            <a:r>
              <a:rPr lang="ru-RU" sz="3200" i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  <a:t>ЗА 2019</a:t>
            </a:r>
            <a:r>
              <a:rPr lang="ru-RU" sz="3200" i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haroni" pitchFamily="2" charset="-79"/>
              </a:rPr>
              <a:t> </a:t>
            </a:r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  <a:t>ГОД»</a:t>
            </a:r>
            <a:b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</a:br>
            <a:endParaRPr lang="en-US" sz="3200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/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42875"/>
            <a:ext cx="8667750" cy="1125538"/>
          </a:xfrm>
        </p:spPr>
        <p:txBody>
          <a:bodyPr lIns="91440" tIns="45720" rIns="91440" bIns="45720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endParaRPr lang="ru-RU" sz="3000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  <a:cs typeface="Arial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7637766"/>
              </p:ext>
            </p:extLst>
          </p:nvPr>
        </p:nvGraphicFramePr>
        <p:xfrm>
          <a:off x="467544" y="620688"/>
          <a:ext cx="820891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48142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42875"/>
            <a:ext cx="8667750" cy="1125538"/>
          </a:xfrm>
        </p:spPr>
        <p:txBody>
          <a:bodyPr lIns="91440" tIns="45720" rIns="91440" bIns="45720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endParaRPr lang="ru-RU" sz="3000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  <a:cs typeface="Arial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3193095"/>
              </p:ext>
            </p:extLst>
          </p:nvPr>
        </p:nvGraphicFramePr>
        <p:xfrm>
          <a:off x="395536" y="548680"/>
          <a:ext cx="8064896" cy="5760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25555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Заголовок 1"/>
          <p:cNvSpPr>
            <a:spLocks noGrp="1"/>
          </p:cNvSpPr>
          <p:nvPr>
            <p:ph type="title"/>
          </p:nvPr>
        </p:nvSpPr>
        <p:spPr>
          <a:xfrm>
            <a:off x="539552" y="260649"/>
            <a:ext cx="8424936" cy="1008111"/>
          </a:xfrm>
        </p:spPr>
        <p:txBody>
          <a:bodyPr lIns="91440" tIns="45720" rIns="91440" bIns="45720"/>
          <a:lstStyle/>
          <a:p>
            <a:pPr algn="ctr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Основные направления расходов с учетом их удельного веса в общем объеме расходов </a:t>
            </a:r>
            <a:r>
              <a:rPr lang="ru-RU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за</a:t>
            </a: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2019 г.</a:t>
            </a:r>
            <a:r>
              <a:rPr lang="ru-RU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ru-RU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72667396"/>
              </p:ext>
            </p:extLst>
          </p:nvPr>
        </p:nvGraphicFramePr>
        <p:xfrm>
          <a:off x="467544" y="1484785"/>
          <a:ext cx="8568951" cy="5472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617264"/>
              </p:ext>
            </p:extLst>
          </p:nvPr>
        </p:nvGraphicFramePr>
        <p:xfrm>
          <a:off x="467544" y="19000"/>
          <a:ext cx="8280920" cy="6785741"/>
        </p:xfrm>
        <a:graphic>
          <a:graphicData uri="http://schemas.openxmlformats.org/drawingml/2006/table">
            <a:tbl>
              <a:tblPr/>
              <a:tblGrid>
                <a:gridCol w="4153990"/>
                <a:gridCol w="554766"/>
                <a:gridCol w="974227"/>
                <a:gridCol w="906572"/>
                <a:gridCol w="838918"/>
                <a:gridCol w="852447"/>
              </a:tblGrid>
              <a:tr h="405212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бюджета муниципального образования  "Город Адыгейск" за  2019г.   по разделам и подразделам классификации расходов бюджетов РФ</a:t>
                      </a:r>
                    </a:p>
                  </a:txBody>
                  <a:tcPr marL="3035" marR="3035" marT="3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196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035" marR="3035" marT="3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1965">
                <a:tc gridSpan="6"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измерения: тыс. руб.</a:t>
                      </a:r>
                    </a:p>
                  </a:txBody>
                  <a:tcPr marL="3035" marR="3035" marT="3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40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3035" marR="3035" marT="3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Разд.</a:t>
                      </a:r>
                    </a:p>
                  </a:txBody>
                  <a:tcPr marL="3035" marR="3035" marT="3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Первоначальный план</a:t>
                      </a:r>
                    </a:p>
                  </a:txBody>
                  <a:tcPr marL="3035" marR="3035" marT="3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</a:t>
                      </a:r>
                    </a:p>
                  </a:txBody>
                  <a:tcPr marL="3035" marR="3035" marT="3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Финансирование</a:t>
                      </a:r>
                    </a:p>
                  </a:txBody>
                  <a:tcPr marL="3035" marR="3035" marT="3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исп.</a:t>
                      </a:r>
                    </a:p>
                  </a:txBody>
                  <a:tcPr marL="3035" marR="3035" marT="3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6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ОБЩЕГОСУДАРСТВЕННЫЕ ВОПРОСЫ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58 960,8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65 149,9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63 070,7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97%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5356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0102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1 103,0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1 438,1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1 428,7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99%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5356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0103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3 815,0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4 629,0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4 331,6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94%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5997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25 087,0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29 536,0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28 932,9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98%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5356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0106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5 681,0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6 959,7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6 817,4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98%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2196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Резервные фонды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0111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600,0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2196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Другие общегосударственные вопросы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22 674,8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22 387,1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21 560,1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96%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2196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НАЦИОНАЛЬНАЯ ОБОРОНА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0200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618,1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618,1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618,1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2196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Мобилизационная и вневойсковая подготовка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0203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618,1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618,1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618,1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4096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3 663,0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3 713,0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3 378,9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91%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5356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0309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3 663,0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3 713,0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3 378,9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91%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2196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НАЦИОНАЛЬНАЯ ЭКОНОМИКА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7 165,9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49 675,1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47 231,9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95%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2196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Дорожное хозяйство (дорожные фонды)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0409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6 335,9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44 516,6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43 996,3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99%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2196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Другие вопросы в области национальной экономики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0412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830,0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5 158,5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3 235,5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63%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2196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ЖИЛИЩНО-КОММУНАЛЬНОЕ ХОЗЯЙСТВО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12 551,0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106 661,4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32 549,2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31%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2196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Жилищное хозяйство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0501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250,0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250,0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209,5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84%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2196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Коммунальное хозяйство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0502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3 900,0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283,0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192,6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68%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2196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Благоустройство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8 401,0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106 128,4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32 147,2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30%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2196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ОБРАЗОВАНИЕ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206 334,2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385 439,7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384 426,2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2196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Дошкольное образование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0701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72 572,0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243 810,1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243 319,1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2196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Общее образование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0702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86 324,5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92 749,9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92 694,2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2196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Дополнительное образование детей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0703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32 378,9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31 348,0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31 345,4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2196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Молодежная политика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0707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871,9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1 073,7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1 073,7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2196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Другие вопросы в области образования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0709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14 186,9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16 458,0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15 993,8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97%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2196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КУЛЬТУРА, КИНЕМАТОГРАФИЯ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30 084,0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39 426,4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33 718,4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86%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2196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Культура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0801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25 067,0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33 325,7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27 940,4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84%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2196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Кинематография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0802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1 287,0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1 815,7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1 815,7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2196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Другие вопросы в области культуры, кинематографии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0804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3 730,0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4 285,0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3 962,3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92%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2196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СОЦИАЛЬНАЯ ПОЛИТИКА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28 677,2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34 736,2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34 591,7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2196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Пенсионное обеспечение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1001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4 184,0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4 234,0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4 229,1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2196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Социальное обеспечение населения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1003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20 527,0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25 601,9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25 600,6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2196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Охрана семьи и детства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1004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3 622,7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4 425,8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4 287,6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97%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2196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Другие вопросы в области социальной политики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1006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343,5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474,5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474,5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2196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ФИЗИЧЕСКАЯ КУЛЬТУРА И СПОРТ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282,2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94%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2196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Физическая культура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1101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282,2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94%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2196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СРЕДСТВА МАССОВОЙ ИНФОРМАЦИИ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3 920,0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4 216,8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4 216,8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2196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Периодическая печать и издательства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1202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3 920,0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4 216,8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4 216,8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6904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ОБСЛУЖИВАНИЕ ГОСУДАРСТВЕННОГО И МУНИЦИПАЛЬНОГО ДОЛГА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25,1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25,1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6904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Обслуживание государственного внутреннего и муниципального долга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1301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29,0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25,1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25,1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219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РАСХОДОВ:</a:t>
                      </a:r>
                    </a:p>
                  </a:txBody>
                  <a:tcPr marL="3035" marR="3035" marT="3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352 303,2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689 961,6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604 109,2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88%</a:t>
                      </a:r>
                    </a:p>
                  </a:txBody>
                  <a:tcPr marL="3035" marR="3035" marT="3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5289967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848872" cy="648072"/>
          </a:xfrm>
          <a:effectLst/>
        </p:spPr>
        <p:txBody>
          <a:bodyPr/>
          <a:lstStyle/>
          <a:p>
            <a:pPr algn="ctr"/>
            <a:r>
              <a:rPr lang="ru-RU" sz="2000" i="1" dirty="0" smtClean="0"/>
              <a:t>Непрограммные расходы МО «Город Адыгейск» за 2019г.</a:t>
            </a:r>
            <a:endParaRPr lang="ru-RU" sz="2000" i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90896881"/>
              </p:ext>
            </p:extLst>
          </p:nvPr>
        </p:nvGraphicFramePr>
        <p:xfrm>
          <a:off x="395536" y="908720"/>
          <a:ext cx="828092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044540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80919" cy="792088"/>
          </a:xfrm>
        </p:spPr>
        <p:txBody>
          <a:bodyPr/>
          <a:lstStyle/>
          <a:p>
            <a:pPr algn="ctr"/>
            <a:r>
              <a:rPr lang="ru-RU" sz="2000" i="1" dirty="0" smtClean="0">
                <a:effectLst/>
              </a:rPr>
              <a:t>Муниципальные программы и непрограммные расходы за 2019г. по МО «Город Адыгейск»</a:t>
            </a:r>
            <a:endParaRPr lang="ru-RU" sz="2000" i="1" dirty="0">
              <a:effectLst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94906768"/>
              </p:ext>
            </p:extLst>
          </p:nvPr>
        </p:nvGraphicFramePr>
        <p:xfrm>
          <a:off x="467544" y="1025352"/>
          <a:ext cx="9638314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095692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860378"/>
              </p:ext>
            </p:extLst>
          </p:nvPr>
        </p:nvGraphicFramePr>
        <p:xfrm>
          <a:off x="1115616" y="722558"/>
          <a:ext cx="7704855" cy="6141866"/>
        </p:xfrm>
        <a:graphic>
          <a:graphicData uri="http://schemas.openxmlformats.org/drawingml/2006/table">
            <a:tbl>
              <a:tblPr firstRow="1"/>
              <a:tblGrid>
                <a:gridCol w="5365481"/>
                <a:gridCol w="991586"/>
                <a:gridCol w="795836"/>
                <a:gridCol w="551952"/>
              </a:tblGrid>
              <a:tr h="1682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Наименование показателя</a:t>
                      </a:r>
                    </a:p>
                  </a:txBody>
                  <a:tcPr marL="6922" marR="6922" marT="6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ПЛАН</a:t>
                      </a:r>
                    </a:p>
                  </a:txBody>
                  <a:tcPr marL="6922" marR="6922" marT="6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ФАКТ</a:t>
                      </a:r>
                    </a:p>
                  </a:txBody>
                  <a:tcPr marL="6922" marR="6922" marT="6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% исп.</a:t>
                      </a:r>
                    </a:p>
                  </a:txBody>
                  <a:tcPr marL="6922" marR="6922" marT="6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95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Муниципальные программы муниципального образования "Город Адыгейск"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614437,9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539877,3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88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3651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"Развитие образования в муниципальном образовании "Город Адыгейск"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371103,4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369951,7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3651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"Развитие физической культуры и спорта в муниципальном образовании "Город Адыгейск"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282,2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3651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"Социальная поддержка граждан в муниципальном образовании "Город Адыгейск"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480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480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3651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муниципального образования "Город Адыгейск" "Управление муниципальными финансами на 2015-2019 годы"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4927,8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4905,2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3651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"Информатизация администрации муниципального образования "Город Адыгейск " на 2015-2017 годы"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580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573,9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9795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"Безопасный город" на 2017-2020 годы"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8531,8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8197,6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50477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"Развитие дорожного хозяйства, обеспечение сохранности автомобильных дорог и повышение  безопасности дорожного движения  муниципального образования "Город Адыгейск" на 2016-2022 годы"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45788,6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45267,7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3651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"Благоустройство муниципального образования "Город Адыгейск"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6960,6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6917,2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3651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"Поддержка и развитие средств массовой информации (МУП "Редакция газеты "Единства")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4216,8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4216,8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3651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"Обеспечение доступным и комфортным жильём на 2017-2020г."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27463,8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27372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3651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"Развитие и сохранение культуры в муниципальном образовании "Город Адыгейск" на 2017-2019годы.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48871,0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43163,0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88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3651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"Формирование комфортной городской среды муниципального образования "Город Адыгейск" на 2018-2020годы"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92103,5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25439,4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9795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"Противодействие коррупции"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3651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Муниципальная программа «Доступная среда"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26,8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26,8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3651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«Устойчивое развитие сельских территорий"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1209,2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1209,2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3651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"Энергосбережения и повышение энергетической эффективности"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1524,7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1524,6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</a:t>
                      </a:r>
                    </a:p>
                    <a:p>
                      <a:pPr algn="r" fontAlgn="t"/>
                      <a:endParaRPr lang="ru-RU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  <a:p>
                      <a:pPr algn="r" fontAlgn="t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3651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CYR"/>
                          <a:ea typeface="+mn-ea"/>
                          <a:cs typeface="+mn-cs"/>
                        </a:rPr>
                        <a:t>     Муниципальная программа «Привлечение молодых специалистов для работы в муниципальных учреждениях образования"</a:t>
                      </a:r>
                    </a:p>
                    <a:p>
                      <a:pPr algn="l" fontAlgn="t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300,0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300,0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91681" y="116632"/>
            <a:ext cx="6336703" cy="936104"/>
          </a:xfrm>
        </p:spPr>
        <p:txBody>
          <a:bodyPr/>
          <a:lstStyle/>
          <a:p>
            <a:r>
              <a:rPr lang="ru-RU" sz="1600" dirty="0" smtClean="0"/>
              <a:t>Расходы на реализацию муниципальных программ бюджета МО «Город Адыгейск» за 2019г.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727530239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9" y="332657"/>
            <a:ext cx="6902152" cy="504055"/>
          </a:xfrm>
        </p:spPr>
        <p:txBody>
          <a:bodyPr/>
          <a:lstStyle/>
          <a:p>
            <a:pPr algn="ctr">
              <a:defRPr/>
            </a:pPr>
            <a:r>
              <a:rPr lang="ru-RU" sz="1800" dirty="0" smtClean="0"/>
              <a:t>Муниципальная программа  «Развитие образования »   за 2017-2020гг.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Цель: повышение эффективности и качества услуг в сфере образования в МО «Город Адыгейск»</a:t>
            </a:r>
            <a:br>
              <a:rPr lang="ru-RU" sz="1800" dirty="0" smtClean="0"/>
            </a:br>
            <a:r>
              <a:rPr lang="ru-RU" sz="1400" dirty="0" smtClean="0"/>
              <a:t>ЗАДАЧИ : </a:t>
            </a:r>
            <a:br>
              <a:rPr lang="ru-RU" sz="1400" dirty="0" smtClean="0"/>
            </a:br>
            <a:r>
              <a:rPr lang="ru-RU" sz="1400" dirty="0" smtClean="0"/>
              <a:t>1. Сокращение или ликвидация очереди в дошкольные образовательные учреждении;</a:t>
            </a:r>
            <a:br>
              <a:rPr lang="ru-RU" sz="1400" dirty="0" smtClean="0"/>
            </a:br>
            <a:r>
              <a:rPr lang="ru-RU" sz="1400" dirty="0" smtClean="0"/>
              <a:t>2. Обеспечение достижения учащимися новых образовательных результатов;</a:t>
            </a:r>
            <a:br>
              <a:rPr lang="ru-RU" sz="1400" dirty="0" smtClean="0"/>
            </a:br>
            <a:r>
              <a:rPr lang="ru-RU" sz="1400" dirty="0" smtClean="0"/>
              <a:t>3. Расширение потенциала системы дополнительного образования детей;</a:t>
            </a:r>
            <a:br>
              <a:rPr lang="ru-RU" sz="1400" dirty="0" smtClean="0"/>
            </a:br>
            <a:r>
              <a:rPr lang="ru-RU" sz="1400" dirty="0" smtClean="0"/>
              <a:t>4.Создание условий для сохранения и укрепления здоровья обучающихся и воспитанников;</a:t>
            </a:r>
            <a:br>
              <a:rPr lang="ru-RU" sz="1400" dirty="0" smtClean="0"/>
            </a:br>
            <a:r>
              <a:rPr lang="ru-RU" sz="1400" dirty="0" smtClean="0"/>
              <a:t>5. Развитие кадрового потенциала.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886366"/>
              </p:ext>
            </p:extLst>
          </p:nvPr>
        </p:nvGraphicFramePr>
        <p:xfrm>
          <a:off x="1143000" y="2924944"/>
          <a:ext cx="6597351" cy="504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8067"/>
                <a:gridCol w="1469642"/>
                <a:gridCol w="1469642"/>
              </a:tblGrid>
              <a:tr h="25475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Объем финансирования </a:t>
                      </a:r>
                      <a:r>
                        <a:rPr lang="ru-RU" sz="1200" dirty="0" smtClean="0">
                          <a:effectLst/>
                        </a:rPr>
                        <a:t>программы ( тыс. руб.)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2019 год  план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2019 год факт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492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371103,4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369951,7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393035"/>
              </p:ext>
            </p:extLst>
          </p:nvPr>
        </p:nvGraphicFramePr>
        <p:xfrm>
          <a:off x="755650" y="3717032"/>
          <a:ext cx="7704782" cy="27312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67964"/>
                <a:gridCol w="1215395"/>
                <a:gridCol w="1321423"/>
              </a:tblGrid>
              <a:tr h="2192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Целевые показатели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2019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год план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2019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год факт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428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Уровень удовлетворенности</a:t>
                      </a:r>
                      <a:r>
                        <a:rPr lang="ru-RU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населения качеством предоставляемых услуг в сфере образования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801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Отношение численности детей 3-7 лет, которым предоставлена</a:t>
                      </a:r>
                      <a:r>
                        <a:rPr lang="ru-RU" sz="1200" baseline="0" dirty="0" smtClean="0">
                          <a:effectLst/>
                        </a:rPr>
                        <a:t> возможность получать услуги  дошкольного образования к численности детей в возрасте 3-7 лет,  скорректированной на численность детей в возрасте 5-7 лет, обучающихся в школе,%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64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Удельный вес численности обучающихся</a:t>
                      </a:r>
                      <a:r>
                        <a:rPr lang="ru-RU" sz="1200" baseline="0" dirty="0" smtClean="0">
                          <a:effectLst/>
                        </a:rPr>
                        <a:t> в общеобразовательных организациях, проходящих обучение по новым федеральным  государственным образовательным стандартам, 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64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Охват детей в возрасте 5-18 лет программами дополнительного</a:t>
                      </a:r>
                      <a:r>
                        <a:rPr lang="ru-RU" sz="1200" baseline="0" dirty="0" smtClean="0">
                          <a:effectLst/>
                        </a:rPr>
                        <a:t> образования (удельный вес численности детей, получающих услуги дополнительного образования, в общей численности детей в возрасте 5-18 лет), 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150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332657"/>
            <a:ext cx="6511925" cy="576063"/>
          </a:xfrm>
        </p:spPr>
        <p:txBody>
          <a:bodyPr/>
          <a:lstStyle/>
          <a:p>
            <a:pPr>
              <a:defRPr/>
            </a:pPr>
            <a:r>
              <a:rPr lang="ru-RU" sz="1800" dirty="0" smtClean="0"/>
              <a:t>Муниципальная программа «Развитие и сохранение  культуры в МО «Город Адыгейск» на 2017-2019г.</a:t>
            </a:r>
            <a:endParaRPr lang="ru-RU" sz="1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275662"/>
              </p:ext>
            </p:extLst>
          </p:nvPr>
        </p:nvGraphicFramePr>
        <p:xfrm>
          <a:off x="1143000" y="2520018"/>
          <a:ext cx="7461448" cy="7052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13176"/>
                <a:gridCol w="1152128"/>
                <a:gridCol w="1296144"/>
              </a:tblGrid>
              <a:tr h="18435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Объем  финансирования  муниципальной программы </a:t>
                      </a:r>
                      <a:r>
                        <a:rPr lang="ru-RU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ru-RU" sz="11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тыс.руб</a:t>
                      </a: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.)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4" marR="5501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2019 </a:t>
                      </a:r>
                      <a:r>
                        <a:rPr lang="ru-RU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(план)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4" marR="5501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2019 </a:t>
                      </a:r>
                      <a:r>
                        <a:rPr lang="ru-RU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(факт)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4" marR="5501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97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48871,0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4" marR="5501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43163,0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4" marR="5501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062857"/>
              </p:ext>
            </p:extLst>
          </p:nvPr>
        </p:nvGraphicFramePr>
        <p:xfrm>
          <a:off x="1143000" y="3356992"/>
          <a:ext cx="7749480" cy="3024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07441"/>
                <a:gridCol w="1056506"/>
                <a:gridCol w="985533"/>
              </a:tblGrid>
              <a:tr h="7829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Целевые показатели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план</a:t>
                      </a: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2019 </a:t>
                      </a: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год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(факт)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9525" marB="0"/>
                </a:tc>
              </a:tr>
              <a:tr h="5219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Увеличение количества посещений организаций культуры (% по отношению к 2012 году)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</a:tr>
              <a:tr h="5721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Увеличение доли детей, привлекаемых к участию в творческих мероприятиях, в общем количестве детей , %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</a:tr>
              <a:tr h="6253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Увеличение количества посещений культурно-досуговых мероприятий (в</a:t>
                      </a:r>
                      <a:r>
                        <a:rPr lang="ru-RU" sz="10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 сравнении с предыдущим годом), %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</a:tr>
              <a:tr h="5219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Доля профессионально ориентированных молодых дарований (лауреатов, дипломантов, стипендиатов) %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</a:tr>
            </a:tbl>
          </a:graphicData>
        </a:graphic>
      </p:graphicFrame>
      <p:sp>
        <p:nvSpPr>
          <p:cNvPr id="31829" name="Rectangle 1"/>
          <p:cNvSpPr>
            <a:spLocks noChangeArrowheads="1"/>
          </p:cNvSpPr>
          <p:nvPr/>
        </p:nvSpPr>
        <p:spPr bwMode="auto">
          <a:xfrm flipV="1">
            <a:off x="1258888" y="1206500"/>
            <a:ext cx="902811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 sz="600"/>
          </a:p>
          <a:p>
            <a:endParaRPr lang="ru-RU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154076883"/>
              </p:ext>
            </p:extLst>
          </p:nvPr>
        </p:nvGraphicFramePr>
        <p:xfrm>
          <a:off x="1258888" y="681396"/>
          <a:ext cx="7201544" cy="181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5673436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332657"/>
            <a:ext cx="6511925" cy="1080120"/>
          </a:xfrm>
        </p:spPr>
        <p:txBody>
          <a:bodyPr/>
          <a:lstStyle/>
          <a:p>
            <a:pPr algn="ctr">
              <a:defRPr/>
            </a:pPr>
            <a:r>
              <a:rPr lang="ru-RU" sz="2400" dirty="0" smtClean="0"/>
              <a:t>Муниципальная программа «Развитие физической культуры и спорта в МО «Город Адыгейск»»</a:t>
            </a:r>
            <a:endParaRPr lang="ru-RU" sz="2400" dirty="0"/>
          </a:p>
        </p:txBody>
      </p:sp>
      <p:sp>
        <p:nvSpPr>
          <p:cNvPr id="34819" name="Прямоугольник 2"/>
          <p:cNvSpPr>
            <a:spLocks noChangeArrowheads="1"/>
          </p:cNvSpPr>
          <p:nvPr/>
        </p:nvSpPr>
        <p:spPr bwMode="auto">
          <a:xfrm>
            <a:off x="1331913" y="1268413"/>
            <a:ext cx="7272535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ru-RU" sz="18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Срок реализации: </a:t>
            </a:r>
            <a:r>
              <a:rPr lang="ru-RU" sz="1800" b="1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2017-2020 годы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Цель : Создание  оптимальных условий для систематических занятий физической культурой и спортом населения города 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Задачи: 1. Повышение мотивации населения к регулярным занятиям  физической культурой и спортом;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2. Развитие инфраструктуры физической культуры и спорта.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42323"/>
              </p:ext>
            </p:extLst>
          </p:nvPr>
        </p:nvGraphicFramePr>
        <p:xfrm>
          <a:off x="1042988" y="2780928"/>
          <a:ext cx="7201419" cy="7322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18354"/>
                <a:gridCol w="1568675"/>
                <a:gridCol w="1614390"/>
              </a:tblGrid>
              <a:tr h="40848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Объем </a:t>
                      </a:r>
                      <a:r>
                        <a:rPr lang="ru-RU" sz="1200" dirty="0">
                          <a:effectLst/>
                        </a:rPr>
                        <a:t>финансирования </a:t>
                      </a:r>
                      <a:r>
                        <a:rPr lang="ru-RU" sz="1200" dirty="0" smtClean="0">
                          <a:effectLst/>
                        </a:rPr>
                        <a:t> программы </a:t>
                      </a:r>
                      <a:r>
                        <a:rPr lang="ru-RU" sz="1200" dirty="0">
                          <a:effectLst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</a:rPr>
                        <a:t>тыс.руб</a:t>
                      </a:r>
                      <a:r>
                        <a:rPr lang="ru-RU" sz="1200" dirty="0" smtClean="0">
                          <a:effectLst/>
                        </a:rPr>
                        <a:t>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2019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год  (</a:t>
                      </a:r>
                      <a:r>
                        <a:rPr lang="ru-RU" sz="1200" dirty="0">
                          <a:effectLst/>
                        </a:rPr>
                        <a:t>план)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2019</a:t>
                      </a:r>
                      <a:r>
                        <a:rPr lang="ru-RU" sz="1200" baseline="0" dirty="0" smtClean="0">
                          <a:effectLst/>
                        </a:rPr>
                        <a:t> г</a:t>
                      </a:r>
                      <a:r>
                        <a:rPr lang="ru-RU" sz="1200" dirty="0" smtClean="0">
                          <a:effectLst/>
                        </a:rPr>
                        <a:t>од  (факт)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115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300,0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282,2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478228"/>
              </p:ext>
            </p:extLst>
          </p:nvPr>
        </p:nvGraphicFramePr>
        <p:xfrm>
          <a:off x="1143000" y="3573461"/>
          <a:ext cx="7245425" cy="28078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89240"/>
                <a:gridCol w="674209"/>
                <a:gridCol w="490988"/>
                <a:gridCol w="490988"/>
              </a:tblGrid>
              <a:tr h="41448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>
                          <a:effectLst/>
                        </a:rPr>
                        <a:t>Единица измерения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2019г.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55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план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факт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</a:tr>
              <a:tr h="790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400" dirty="0">
                          <a:effectLst/>
                        </a:rPr>
                        <a:t>Доля населения МО «Город Адыгейск», систематически занимающегося физической культурой и спортом, в общей численности населения МО «Город Адыгейск»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</a:tr>
              <a:tr h="487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400" dirty="0">
                          <a:effectLst/>
                        </a:rPr>
                        <a:t>Уровень обеспеченности населения МО «Город Адыгейск» спортивными сооружениями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</a:tr>
              <a:tr h="6290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400" dirty="0">
                          <a:effectLst/>
                        </a:rPr>
                        <a:t>Единовременная пропускная способность объектов спорта на территории МО «Город Адыгейск»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>
                          <a:effectLst/>
                        </a:rPr>
                        <a:t>человек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2515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2515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719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sz="quarter" idx="13"/>
          </p:nvPr>
        </p:nvSpPr>
        <p:spPr>
          <a:xfrm>
            <a:off x="214313" y="0"/>
            <a:ext cx="8389937" cy="6858000"/>
          </a:xfrm>
        </p:spPr>
        <p:txBody>
          <a:bodyPr rtlCol="0"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ru-RU" altLang="ru-RU" b="1" dirty="0" smtClean="0">
              <a:solidFill>
                <a:srgbClr val="33CCFF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ru-RU" altLang="ru-RU" b="1" i="1" dirty="0" smtClean="0">
              <a:solidFill>
                <a:srgbClr val="33CCFF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alt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«Бюджет для граждан» - документ,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alt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разработанный в целях: 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altLang="ru-RU" i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ru-RU" altLang="ru-RU" i="1" dirty="0" smtClean="0">
                <a:solidFill>
                  <a:schemeClr val="accent1">
                    <a:lumMod val="50000"/>
                  </a:schemeClr>
                </a:solidFill>
              </a:rPr>
              <a:t>- предоставления гражданам актуальной информации о бюджете и отчете об его исполнении в доступной и простой для понимания форме;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altLang="ru-RU" i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en-US" altLang="ru-RU" i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altLang="ru-RU" i="1" dirty="0" smtClean="0">
                <a:solidFill>
                  <a:schemeClr val="accent1">
                    <a:lumMod val="50000"/>
                  </a:schemeClr>
                </a:solidFill>
              </a:rPr>
              <a:t>обеспечения  прозрачности и открытости бюджета и бюджетного процесса; </a:t>
            </a:r>
            <a:endParaRPr lang="en-US" altLang="ru-RU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altLang="ru-RU" i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en-US" altLang="ru-RU" i="1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ru-RU" altLang="ru-RU" i="1" dirty="0" smtClean="0">
                <a:solidFill>
                  <a:schemeClr val="accent1">
                    <a:lumMod val="50000"/>
                  </a:schemeClr>
                </a:solidFill>
              </a:rPr>
              <a:t> привлечения граждан города к участию в обсуждении вопросов формирования бюджета города и его исполнения.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altLang="ru-RU" sz="2800" i="1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  <a:r>
              <a:rPr lang="ru-RU" altLang="ru-RU" i="1" dirty="0" smtClean="0">
                <a:solidFill>
                  <a:schemeClr val="accent1">
                    <a:lumMod val="50000"/>
                  </a:schemeClr>
                </a:solidFill>
              </a:rPr>
              <a:t>Представленная информация предназначена и будет полезна для различных категорий населения, так как местный бюджет затрагивает интересы каждого жителя города.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altLang="ru-RU" dirty="0" smtClean="0">
              <a:solidFill>
                <a:srgbClr val="33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79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76673"/>
            <a:ext cx="6511925" cy="720080"/>
          </a:xfrm>
        </p:spPr>
        <p:txBody>
          <a:bodyPr/>
          <a:lstStyle/>
          <a:p>
            <a:pPr>
              <a:defRPr/>
            </a:pPr>
            <a:r>
              <a:rPr lang="ru-RU" sz="2000" dirty="0" smtClean="0"/>
              <a:t>Муниципальная программа «Социальная поддержка граждан»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502713"/>
              </p:ext>
            </p:extLst>
          </p:nvPr>
        </p:nvGraphicFramePr>
        <p:xfrm>
          <a:off x="1143000" y="3559478"/>
          <a:ext cx="7245424" cy="2257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4097"/>
                <a:gridCol w="4384778"/>
                <a:gridCol w="1191058"/>
                <a:gridCol w="1095491"/>
              </a:tblGrid>
              <a:tr h="733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2019 </a:t>
                      </a:r>
                      <a:r>
                        <a:rPr lang="ru-RU" sz="1400" dirty="0">
                          <a:effectLst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(план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2019 </a:t>
                      </a:r>
                      <a:r>
                        <a:rPr lang="ru-RU" sz="1400" dirty="0">
                          <a:effectLst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(факт)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</a:tr>
              <a:tr h="653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Временное трудоустройство-несовершеннолетних в возрасте от 14 до 18 </a:t>
                      </a:r>
                      <a:r>
                        <a:rPr lang="ru-RU" sz="1400" dirty="0" smtClean="0">
                          <a:effectLst/>
                        </a:rPr>
                        <a:t>лет (чел)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</a:tr>
              <a:tr h="870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Доля граждан, получивших социальную поддержку, в общем количестве обратившихся граждан из числа имеющих право на ее получение, 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</a:tr>
            </a:tbl>
          </a:graphicData>
        </a:graphic>
      </p:graphicFrame>
      <p:sp>
        <p:nvSpPr>
          <p:cNvPr id="33845" name="Rectangle 1"/>
          <p:cNvSpPr>
            <a:spLocks noChangeArrowheads="1"/>
          </p:cNvSpPr>
          <p:nvPr/>
        </p:nvSpPr>
        <p:spPr bwMode="auto">
          <a:xfrm>
            <a:off x="1143000" y="130843"/>
            <a:ext cx="7231467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1600" dirty="0" smtClean="0">
              <a:solidFill>
                <a:prstClr val="black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600" dirty="0">
              <a:solidFill>
                <a:prstClr val="black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600" dirty="0" smtClean="0">
              <a:solidFill>
                <a:prstClr val="black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600" dirty="0">
              <a:solidFill>
                <a:prstClr val="black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Срок реализации: </a:t>
            </a:r>
            <a:r>
              <a:rPr lang="ru-RU" sz="1600" b="1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2014-2020 годы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Цель : Создание системы социальной поддержки граждан, испытывающих временные 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трудности  и нуждающихся  в социальной помощи 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Задачи: 1. Оказание помощи гражданам, находящимся в трудной жизненной ситуации;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2. Поддержка социально-ориентированных некоммерческих организации;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3. Приобщение к труду несовершеннолетних граждан и   поддержка безработных граждан.</a:t>
            </a:r>
            <a:endParaRPr lang="ru-RU" sz="600" dirty="0" smtClean="0">
              <a:solidFill>
                <a:prstClr val="black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565464"/>
              </p:ext>
            </p:extLst>
          </p:nvPr>
        </p:nvGraphicFramePr>
        <p:xfrm>
          <a:off x="1143000" y="2852936"/>
          <a:ext cx="7042118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2015"/>
                <a:gridCol w="1519517"/>
                <a:gridCol w="1550586"/>
              </a:tblGrid>
              <a:tr h="2330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Объем </a:t>
                      </a:r>
                      <a:r>
                        <a:rPr lang="ru-RU" sz="1200" dirty="0">
                          <a:effectLst/>
                        </a:rPr>
                        <a:t>финансирования </a:t>
                      </a:r>
                      <a:r>
                        <a:rPr lang="ru-RU" sz="1200" dirty="0" smtClean="0">
                          <a:effectLst/>
                        </a:rPr>
                        <a:t>  программы </a:t>
                      </a:r>
                      <a:r>
                        <a:rPr lang="ru-RU" sz="1200" dirty="0">
                          <a:effectLst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</a:rPr>
                        <a:t>тыс.руб</a:t>
                      </a:r>
                      <a:r>
                        <a:rPr lang="ru-RU" sz="1200" dirty="0" smtClean="0">
                          <a:effectLst/>
                        </a:rPr>
                        <a:t>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2019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год  (план)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2019 год  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3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480,0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480,0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854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848872" cy="576064"/>
          </a:xfrm>
        </p:spPr>
        <p:txBody>
          <a:bodyPr/>
          <a:lstStyle/>
          <a:p>
            <a:pPr>
              <a:defRPr/>
            </a:pPr>
            <a:r>
              <a:rPr lang="ru-RU" sz="2000" dirty="0" smtClean="0"/>
              <a:t>Муниципальная программа «Управление муниципальными финансами»</a:t>
            </a: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36160"/>
              </p:ext>
            </p:extLst>
          </p:nvPr>
        </p:nvGraphicFramePr>
        <p:xfrm>
          <a:off x="971600" y="3645024"/>
          <a:ext cx="7560840" cy="29265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83122"/>
                <a:gridCol w="921061"/>
                <a:gridCol w="856657"/>
              </a:tblGrid>
              <a:tr h="3600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2019(план)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2019(факт)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  <a:tr h="5893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Темп роста налоговых и неналоговых доходов 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бюджета МО «Город Адыгейск» (к предыдущему году),%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106,0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108,2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  <a:tr h="4907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Объем налоговых и неналоговых доходов 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бюджета МО «Город Адыгейск</a:t>
                      </a:r>
                      <a:r>
                        <a:rPr lang="ru-RU" sz="1400" dirty="0" smtClean="0">
                          <a:effectLst/>
                        </a:rPr>
                        <a:t>»  на одного жителя (рублей)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7610,0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6188,4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  <a:tr h="4907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Расходы 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бюджета МО «Город Адыгейск» в расчете на 1 жителя, </a:t>
                      </a:r>
                      <a:r>
                        <a:rPr lang="ru-RU" sz="1400" dirty="0" smtClean="0">
                          <a:effectLst/>
                        </a:rPr>
                        <a:t> (рублей)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23510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39867,3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  <a:tr h="3724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Муниципальный </a:t>
                      </a:r>
                      <a:r>
                        <a:rPr lang="ru-RU" sz="1400" dirty="0" smtClean="0">
                          <a:effectLst/>
                        </a:rPr>
                        <a:t> долг </a:t>
                      </a:r>
                      <a:r>
                        <a:rPr lang="ru-RU" sz="1400" dirty="0">
                          <a:effectLst/>
                        </a:rPr>
                        <a:t>МО «Город Адыгейск» на 1 жителя, </a:t>
                      </a:r>
                      <a:r>
                        <a:rPr lang="ru-RU" sz="1400" dirty="0" smtClean="0">
                          <a:effectLst/>
                        </a:rPr>
                        <a:t>(рублей)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Не более 4000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2213,7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  <a:tr h="5049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Доля дотации, предоставляемой из республиканского бюджета, в общем объеме собственных </a:t>
                      </a:r>
                      <a:r>
                        <a:rPr lang="ru-RU" sz="1400" dirty="0" smtClean="0">
                          <a:effectLst/>
                        </a:rPr>
                        <a:t>   доходов  </a:t>
                      </a:r>
                      <a:r>
                        <a:rPr lang="ru-RU" sz="1400" dirty="0">
                          <a:effectLst/>
                        </a:rPr>
                        <a:t>бюджета МО «Город Адыгейск</a:t>
                      </a:r>
                      <a:r>
                        <a:rPr lang="ru-RU" sz="1400" dirty="0" smtClean="0">
                          <a:effectLst/>
                        </a:rPr>
                        <a:t>»,%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Не более 60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</a:tbl>
          </a:graphicData>
        </a:graphic>
      </p:graphicFrame>
      <p:sp>
        <p:nvSpPr>
          <p:cNvPr id="28726" name="Rectangle 4"/>
          <p:cNvSpPr>
            <a:spLocks noChangeArrowheads="1"/>
          </p:cNvSpPr>
          <p:nvPr/>
        </p:nvSpPr>
        <p:spPr bwMode="auto">
          <a:xfrm>
            <a:off x="1143000" y="13414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1800" smtClean="0">
              <a:solidFill>
                <a:prstClr val="black"/>
              </a:solidFill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389392424"/>
              </p:ext>
            </p:extLst>
          </p:nvPr>
        </p:nvGraphicFramePr>
        <p:xfrm>
          <a:off x="1524000" y="980728"/>
          <a:ext cx="6096000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371614"/>
              </p:ext>
            </p:extLst>
          </p:nvPr>
        </p:nvGraphicFramePr>
        <p:xfrm>
          <a:off x="1143000" y="2852936"/>
          <a:ext cx="7042118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2015"/>
                <a:gridCol w="1519517"/>
                <a:gridCol w="1550586"/>
              </a:tblGrid>
              <a:tr h="2330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Объем </a:t>
                      </a:r>
                      <a:r>
                        <a:rPr lang="ru-RU" sz="1200" dirty="0">
                          <a:effectLst/>
                        </a:rPr>
                        <a:t>финансирования </a:t>
                      </a:r>
                      <a:r>
                        <a:rPr lang="ru-RU" sz="1200" dirty="0" smtClean="0">
                          <a:effectLst/>
                        </a:rPr>
                        <a:t>  программы </a:t>
                      </a:r>
                      <a:r>
                        <a:rPr lang="ru-RU" sz="1200" dirty="0">
                          <a:effectLst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</a:rPr>
                        <a:t>тыс.руб</a:t>
                      </a:r>
                      <a:r>
                        <a:rPr lang="ru-RU" sz="1200" dirty="0" smtClean="0">
                          <a:effectLst/>
                        </a:rPr>
                        <a:t>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2019год  (план)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2019 год  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3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4927,8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4905,2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0301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848872" cy="576064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2000" dirty="0" smtClean="0"/>
              <a:t>Муниципальная программа «Информатизация»</a:t>
            </a: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951877"/>
              </p:ext>
            </p:extLst>
          </p:nvPr>
        </p:nvGraphicFramePr>
        <p:xfrm>
          <a:off x="827584" y="3645024"/>
          <a:ext cx="7704856" cy="20779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27138"/>
                <a:gridCol w="921061"/>
                <a:gridCol w="856657"/>
              </a:tblGrid>
              <a:tr h="7200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</a:rPr>
                        <a:t>Целевые показатели</a:t>
                      </a:r>
                      <a:endParaRPr lang="ru-R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</a:rPr>
                        <a:t>2019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</a:rPr>
                        <a:t>(план)</a:t>
                      </a:r>
                      <a:endParaRPr lang="ru-R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</a:rPr>
                        <a:t>2019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</a:rPr>
                        <a:t>(факт)</a:t>
                      </a:r>
                      <a:endParaRPr lang="ru-R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  <a:tr h="424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Обеспечение современным ПО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9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современной компьютерной техники %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4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рабочих мест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 установленным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антивирусным обеспечением шт.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8726" name="Rectangle 4"/>
          <p:cNvSpPr>
            <a:spLocks noChangeArrowheads="1"/>
          </p:cNvSpPr>
          <p:nvPr/>
        </p:nvSpPr>
        <p:spPr bwMode="auto">
          <a:xfrm>
            <a:off x="1143000" y="13414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1800" smtClean="0">
              <a:solidFill>
                <a:prstClr val="black"/>
              </a:solidFill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809755169"/>
              </p:ext>
            </p:extLst>
          </p:nvPr>
        </p:nvGraphicFramePr>
        <p:xfrm>
          <a:off x="1524000" y="980728"/>
          <a:ext cx="6096000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747526"/>
              </p:ext>
            </p:extLst>
          </p:nvPr>
        </p:nvGraphicFramePr>
        <p:xfrm>
          <a:off x="1143000" y="2852936"/>
          <a:ext cx="7042118" cy="623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2015"/>
                <a:gridCol w="1519517"/>
                <a:gridCol w="1550586"/>
              </a:tblGrid>
              <a:tr h="2330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Объем </a:t>
                      </a:r>
                      <a:r>
                        <a:rPr lang="ru-RU" sz="1600" dirty="0">
                          <a:effectLst/>
                        </a:rPr>
                        <a:t>финансирования </a:t>
                      </a:r>
                      <a:r>
                        <a:rPr lang="ru-RU" sz="1600" dirty="0" smtClean="0">
                          <a:effectLst/>
                        </a:rPr>
                        <a:t>  программы </a:t>
                      </a:r>
                      <a:r>
                        <a:rPr lang="ru-RU" sz="1600" dirty="0">
                          <a:effectLst/>
                        </a:rPr>
                        <a:t>(</a:t>
                      </a:r>
                      <a:r>
                        <a:rPr lang="ru-RU" sz="1600" dirty="0" err="1" smtClean="0">
                          <a:effectLst/>
                        </a:rPr>
                        <a:t>тыс.руб</a:t>
                      </a:r>
                      <a:r>
                        <a:rPr lang="ru-RU" sz="1600" dirty="0" smtClean="0">
                          <a:effectLst/>
                        </a:rPr>
                        <a:t>.)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2019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год  (план)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2019 год  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3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580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573,9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1742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04664"/>
            <a:ext cx="6511925" cy="936105"/>
          </a:xfrm>
        </p:spPr>
        <p:txBody>
          <a:bodyPr/>
          <a:lstStyle/>
          <a:p>
            <a:pPr algn="ctr">
              <a:defRPr/>
            </a:pPr>
            <a:r>
              <a:rPr lang="ru-RU" sz="1800" dirty="0" smtClean="0"/>
              <a:t>Муниципальная программа  «Развитие дорожного хозяйства , обеспечение сохранности автомобильных дорог и повышение безопасности дорожного движения»   за 2016-2022 гг.</a:t>
            </a:r>
            <a:br>
              <a:rPr lang="ru-RU" sz="1800" dirty="0" smtClean="0"/>
            </a:br>
            <a:r>
              <a:rPr lang="ru-RU" sz="1600" dirty="0" smtClean="0"/>
              <a:t>Цель: сохранение и развитие автомобильных дорог общего пользования  и повышение  уровня безопасности дорожного движения в МО «Город Адыгейск»</a:t>
            </a:r>
            <a:br>
              <a:rPr lang="ru-RU" sz="1600" dirty="0" smtClean="0"/>
            </a:br>
            <a:r>
              <a:rPr lang="ru-RU" sz="1400" b="0" dirty="0" smtClean="0"/>
              <a:t>Задачи: 1. Повышение уровня транспортно-эксплуатационного состояния сети автомобильных дорог;</a:t>
            </a:r>
            <a:br>
              <a:rPr lang="ru-RU" sz="1400" b="0" dirty="0" smtClean="0"/>
            </a:br>
            <a:r>
              <a:rPr lang="ru-RU" sz="1400" b="0" dirty="0" smtClean="0"/>
              <a:t>2. Повышение уровня безопасности дорожного движения</a:t>
            </a:r>
            <a:endParaRPr lang="ru-RU" sz="14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081350"/>
              </p:ext>
            </p:extLst>
          </p:nvPr>
        </p:nvGraphicFramePr>
        <p:xfrm>
          <a:off x="467544" y="2492896"/>
          <a:ext cx="8065071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50374"/>
                <a:gridCol w="1584264"/>
                <a:gridCol w="1630433"/>
              </a:tblGrid>
              <a:tr h="29404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Объем финансирования </a:t>
                      </a:r>
                      <a:r>
                        <a:rPr lang="ru-RU" sz="1200" dirty="0" smtClean="0">
                          <a:effectLst/>
                        </a:rPr>
                        <a:t>  программы </a:t>
                      </a:r>
                      <a:r>
                        <a:rPr lang="ru-RU" sz="1200" dirty="0">
                          <a:effectLst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</a:rPr>
                        <a:t>тыс.руб</a:t>
                      </a:r>
                      <a:r>
                        <a:rPr lang="ru-RU" sz="1200" dirty="0" smtClean="0">
                          <a:effectLst/>
                        </a:rPr>
                        <a:t>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2019 год (</a:t>
                      </a:r>
                      <a:r>
                        <a:rPr lang="ru-RU" sz="1200" dirty="0">
                          <a:effectLst/>
                        </a:rPr>
                        <a:t>план)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2019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год 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82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45788,6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45267,7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146251"/>
              </p:ext>
            </p:extLst>
          </p:nvPr>
        </p:nvGraphicFramePr>
        <p:xfrm>
          <a:off x="467543" y="3140968"/>
          <a:ext cx="8136905" cy="33749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5759"/>
                <a:gridCol w="918353"/>
                <a:gridCol w="982793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2019 год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(план</a:t>
                      </a:r>
                      <a:r>
                        <a:rPr lang="ru-RU" sz="1200" dirty="0" smtClean="0">
                          <a:effectLst/>
                        </a:rPr>
                        <a:t>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2019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год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5211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           Протяженность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сети автомобильных дорог общего пользования местного значения на территории муниципального образования 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 CYR"/>
                        </a:rPr>
                        <a:t>«Город Адыгейск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 CYR"/>
                        </a:rPr>
                        <a:t>» (км)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67,5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67,5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92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          Доля протяженности автомобильных дорог общего пользования местного  значения на территории муниципального образования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 CYR"/>
                        </a:rPr>
                        <a:t>«Город Адыгейск»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, соответствующих нормативным требованиям к транспортно-эксплуатационным показателям 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47,6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47,6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2088"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Прирост протяженности сети автомобильных дорог общего пользования местного  значения на территории муниципального образования 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 CYR"/>
                        </a:rPr>
                        <a:t>«Город Адыгейск»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, соответствующих нормативным требованиям к транспортно-эксплуатационным показателям,  в результате капитального ремонта и ремонта автомобильных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дорог (%)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9,0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492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9,0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Общая протяженность автомобильных дорог, соответствующих нормативным требованиям к транспортно-эксплуатационным показателям на 31 декабря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отчетного  года(км)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32,2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32,2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6075"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Протяженность автомобильных дорог  местного значения и искусственных сооружений на них, на которых произведен капитальный ремонт и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ремонт(км)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6,0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6,0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5178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04664"/>
            <a:ext cx="6511925" cy="936105"/>
          </a:xfrm>
        </p:spPr>
        <p:txBody>
          <a:bodyPr/>
          <a:lstStyle/>
          <a:p>
            <a:pPr algn="ctr">
              <a:defRPr/>
            </a:pPr>
            <a:r>
              <a:rPr lang="ru-RU" sz="1800" dirty="0" smtClean="0"/>
              <a:t>Муниципальная программа  «Благоустройство МО «Город Адыгейск»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600" dirty="0" smtClean="0"/>
              <a:t>Цель: Совершенствование системы комплексного благоустройства территории  МО «Город Адыгейск»</a:t>
            </a:r>
            <a:br>
              <a:rPr lang="ru-RU" sz="1600" dirty="0" smtClean="0"/>
            </a:br>
            <a:r>
              <a:rPr lang="ru-RU" sz="1400" b="0" dirty="0" smtClean="0"/>
              <a:t>Задачи: 1. Приведение в качественное состояние территории и элементов благоустройства;</a:t>
            </a:r>
            <a:br>
              <a:rPr lang="ru-RU" sz="1400" b="0" dirty="0" smtClean="0"/>
            </a:br>
            <a:r>
              <a:rPr lang="ru-RU" sz="1400" b="0" dirty="0" smtClean="0"/>
              <a:t>2. Организация взаимодействия между предприятиями, организациями и учреждениями при решении вопросов благоустройства территории МО «Город Адыгейск»</a:t>
            </a:r>
            <a:endParaRPr lang="ru-RU" sz="14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897443"/>
              </p:ext>
            </p:extLst>
          </p:nvPr>
        </p:nvGraphicFramePr>
        <p:xfrm>
          <a:off x="1187450" y="2924944"/>
          <a:ext cx="7344991" cy="864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8466"/>
                <a:gridCol w="1599949"/>
                <a:gridCol w="1646576"/>
              </a:tblGrid>
              <a:tr h="33530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Объем финансирования </a:t>
                      </a:r>
                      <a:r>
                        <a:rPr lang="ru-RU" sz="1200" dirty="0" smtClean="0">
                          <a:effectLst/>
                        </a:rPr>
                        <a:t>  программы </a:t>
                      </a:r>
                      <a:r>
                        <a:rPr lang="ru-RU" sz="1200" dirty="0">
                          <a:effectLst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</a:rPr>
                        <a:t>тыс.руб</a:t>
                      </a:r>
                      <a:r>
                        <a:rPr lang="ru-RU" sz="1200" dirty="0" smtClean="0">
                          <a:effectLst/>
                        </a:rPr>
                        <a:t>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2019 год (</a:t>
                      </a:r>
                      <a:r>
                        <a:rPr lang="ru-RU" sz="1200" dirty="0">
                          <a:effectLst/>
                        </a:rPr>
                        <a:t>план)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2019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од 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287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6960,6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6917,2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072444"/>
              </p:ext>
            </p:extLst>
          </p:nvPr>
        </p:nvGraphicFramePr>
        <p:xfrm>
          <a:off x="1187450" y="3861048"/>
          <a:ext cx="7272983" cy="2232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5897"/>
                <a:gridCol w="1163170"/>
                <a:gridCol w="1163916"/>
              </a:tblGrid>
              <a:tr h="683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2019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(план)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2019 год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324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Озеленение  (</a:t>
                      </a:r>
                      <a:r>
                        <a:rPr lang="ru-RU" sz="1400" dirty="0" err="1" smtClean="0">
                          <a:effectLst/>
                        </a:rPr>
                        <a:t>шт</a:t>
                      </a:r>
                      <a:r>
                        <a:rPr lang="ru-RU" sz="1400" dirty="0" smtClean="0">
                          <a:effectLst/>
                        </a:rPr>
                        <a:t>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Организация и содержание мест захоронения</a:t>
                      </a:r>
                      <a:r>
                        <a:rPr lang="ru-RU" sz="14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(га)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Техобслуживание и ремонт сетей уличного освещения  (лампы)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Санитарная очистка территории  города (м2)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5100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40000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5968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04664"/>
            <a:ext cx="6511925" cy="936105"/>
          </a:xfrm>
        </p:spPr>
        <p:txBody>
          <a:bodyPr/>
          <a:lstStyle/>
          <a:p>
            <a:pPr algn="ctr">
              <a:defRPr/>
            </a:pPr>
            <a:r>
              <a:rPr lang="ru-RU" sz="1800" dirty="0" smtClean="0"/>
              <a:t>Муниципальная программа  «Поддержка и развитие средств массовой информации»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Цель: Расширение степени информированности населения МО «Город Адыгейск»</a:t>
            </a:r>
            <a:br>
              <a:rPr lang="ru-RU" sz="1800" dirty="0" smtClean="0"/>
            </a:br>
            <a:r>
              <a:rPr lang="ru-RU" sz="1800" b="0" dirty="0" smtClean="0"/>
              <a:t>Задачи: 1. Опубликование официальной информации;</a:t>
            </a:r>
            <a:br>
              <a:rPr lang="ru-RU" sz="1800" b="0" dirty="0" smtClean="0"/>
            </a:br>
            <a:r>
              <a:rPr lang="ru-RU" sz="1800" b="0" dirty="0" smtClean="0"/>
              <a:t>2. Информирование населения о процессах, происходящих в общественно-политической, социально-экономической и культурной жизни муниципального образования</a:t>
            </a:r>
            <a:endParaRPr lang="ru-RU" sz="18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005280"/>
              </p:ext>
            </p:extLst>
          </p:nvPr>
        </p:nvGraphicFramePr>
        <p:xfrm>
          <a:off x="1187450" y="2924944"/>
          <a:ext cx="7344991" cy="864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8466"/>
                <a:gridCol w="1599949"/>
                <a:gridCol w="1646576"/>
              </a:tblGrid>
              <a:tr h="33530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Объем финансирования </a:t>
                      </a:r>
                      <a:r>
                        <a:rPr lang="ru-RU" sz="1600" dirty="0" smtClean="0">
                          <a:effectLst/>
                        </a:rPr>
                        <a:t>  программы </a:t>
                      </a:r>
                      <a:r>
                        <a:rPr lang="ru-RU" sz="1600" dirty="0">
                          <a:effectLst/>
                        </a:rPr>
                        <a:t>(</a:t>
                      </a:r>
                      <a:r>
                        <a:rPr lang="ru-RU" sz="1600" dirty="0" err="1" smtClean="0">
                          <a:effectLst/>
                        </a:rPr>
                        <a:t>тыс.руб</a:t>
                      </a:r>
                      <a:r>
                        <a:rPr lang="ru-RU" sz="1600" dirty="0" smtClean="0">
                          <a:effectLst/>
                        </a:rPr>
                        <a:t>.)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2019год (</a:t>
                      </a:r>
                      <a:r>
                        <a:rPr lang="ru-RU" sz="1600" dirty="0">
                          <a:effectLst/>
                        </a:rPr>
                        <a:t>план)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2019год 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287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4216,8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4216,8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285482"/>
              </p:ext>
            </p:extLst>
          </p:nvPr>
        </p:nvGraphicFramePr>
        <p:xfrm>
          <a:off x="1187450" y="3861048"/>
          <a:ext cx="7272983" cy="20437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5897"/>
                <a:gridCol w="1163170"/>
                <a:gridCol w="1163916"/>
              </a:tblGrid>
              <a:tr h="683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Целевые показатели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2019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(план)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2019 год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496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Количество номеров газеты в 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706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Доведение тиража газеты в год не менее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1502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0725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04665"/>
            <a:ext cx="7242621" cy="720080"/>
          </a:xfrm>
        </p:spPr>
        <p:txBody>
          <a:bodyPr/>
          <a:lstStyle/>
          <a:p>
            <a:pPr algn="ctr">
              <a:defRPr/>
            </a:pPr>
            <a:r>
              <a:rPr lang="ru-RU" sz="2000" dirty="0" smtClean="0"/>
              <a:t>Муниципальная программа  «Обеспечение  доступным  и комфортным жильём »</a:t>
            </a:r>
            <a:br>
              <a:rPr lang="ru-RU" sz="2000" dirty="0" smtClean="0"/>
            </a:br>
            <a:r>
              <a:rPr lang="ru-RU" sz="1600" b="0" dirty="0" smtClean="0"/>
              <a:t>Цель: Обеспечение жильём детей-сирот и детей, оставшихся без попечения родителей и лиц из их числа;</a:t>
            </a:r>
            <a:br>
              <a:rPr lang="ru-RU" sz="1600" b="0" dirty="0" smtClean="0"/>
            </a:br>
            <a:r>
              <a:rPr lang="ru-RU" sz="1600" b="0" dirty="0" smtClean="0"/>
              <a:t>Обеспечение инженерной инфраструктурой земельных участков выделяемых семьям имеющих трех и более детей;</a:t>
            </a:r>
            <a:br>
              <a:rPr lang="ru-RU" sz="1600" b="0" dirty="0" smtClean="0"/>
            </a:br>
            <a:r>
              <a:rPr lang="ru-RU" sz="1600" b="0" dirty="0" smtClean="0"/>
              <a:t>Обеспечение  механизма предоставления молодым семьям социальных выплат на приобретение жилья .</a:t>
            </a:r>
            <a:br>
              <a:rPr lang="ru-RU" sz="1600" b="0" dirty="0" smtClean="0"/>
            </a:br>
            <a:endParaRPr lang="ru-RU" sz="16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571310"/>
              </p:ext>
            </p:extLst>
          </p:nvPr>
        </p:nvGraphicFramePr>
        <p:xfrm>
          <a:off x="827584" y="2852936"/>
          <a:ext cx="7921055" cy="7217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4530"/>
                <a:gridCol w="1599949"/>
                <a:gridCol w="1646576"/>
              </a:tblGrid>
              <a:tr h="36004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Объем финансирования </a:t>
                      </a:r>
                      <a:r>
                        <a:rPr lang="ru-RU" sz="1400" dirty="0" smtClean="0">
                          <a:effectLst/>
                        </a:rPr>
                        <a:t>  программы </a:t>
                      </a:r>
                      <a:r>
                        <a:rPr lang="ru-RU" sz="1400" dirty="0">
                          <a:effectLst/>
                        </a:rPr>
                        <a:t>(</a:t>
                      </a:r>
                      <a:r>
                        <a:rPr lang="ru-RU" sz="1400" dirty="0" err="1" smtClean="0">
                          <a:effectLst/>
                        </a:rPr>
                        <a:t>тыс.руб</a:t>
                      </a:r>
                      <a:r>
                        <a:rPr lang="ru-RU" sz="1400" dirty="0" smtClean="0">
                          <a:effectLst/>
                        </a:rPr>
                        <a:t>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2019год (</a:t>
                      </a:r>
                      <a:r>
                        <a:rPr lang="ru-RU" sz="1400" dirty="0">
                          <a:effectLst/>
                        </a:rPr>
                        <a:t>план)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2019год (факт)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617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27463,8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27372,0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765769"/>
              </p:ext>
            </p:extLst>
          </p:nvPr>
        </p:nvGraphicFramePr>
        <p:xfrm>
          <a:off x="683565" y="3717032"/>
          <a:ext cx="8208914" cy="2578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82364"/>
                <a:gridCol w="1312854"/>
                <a:gridCol w="1313696"/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j-lt"/>
                        </a:rPr>
                        <a:t>Целевые показатели</a:t>
                      </a:r>
                      <a:endParaRPr lang="ru-RU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2019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(план</a:t>
                      </a:r>
                      <a:r>
                        <a:rPr lang="ru-RU" sz="1600" dirty="0" smtClean="0">
                          <a:effectLst/>
                        </a:rPr>
                        <a:t>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2019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392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Обеспечение жильем детей –сирот (человек)</a:t>
                      </a:r>
                      <a:endParaRPr lang="ru-RU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j-lt"/>
                        </a:rPr>
                        <a:t>Улучшение  жилищных  условий   молодых   семей (семей)</a:t>
                      </a:r>
                      <a:endParaRPr lang="ru-RU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Доведение уровня обеспеченности</a:t>
                      </a:r>
                      <a:r>
                        <a:rPr lang="ru-RU" sz="1600" b="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инженерной инфраструктурой земельных участков, выделяемых семьям, имеющих трех и более детей до 100% путем строительства сетей: водоснабжения, газоснабжения, электроснабжения и автомобильных дорог,(%)</a:t>
                      </a:r>
                      <a:endParaRPr lang="ru-RU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80987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496945" cy="936105"/>
          </a:xfrm>
        </p:spPr>
        <p:txBody>
          <a:bodyPr/>
          <a:lstStyle/>
          <a:p>
            <a:pPr algn="ctr">
              <a:defRPr/>
            </a:pPr>
            <a:r>
              <a:rPr lang="ru-RU" sz="2000" dirty="0" smtClean="0"/>
              <a:t>Муниципальная программа  «Противодействие коррупции»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Цель: Обеспечение прав и законных интересов жителей МО «Город Адыгейск», предупреждение коррупционных правонарушений,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0" dirty="0" smtClean="0"/>
              <a:t>Задачи: </a:t>
            </a:r>
            <a:br>
              <a:rPr lang="ru-RU" sz="1800" b="0" dirty="0" smtClean="0"/>
            </a:br>
            <a:r>
              <a:rPr lang="ru-RU" sz="1800" b="0" dirty="0" smtClean="0"/>
              <a:t> 1. Создание в МО «Город Адыгейск»  комплексной системы противодействия коррупции;  </a:t>
            </a:r>
            <a:br>
              <a:rPr lang="ru-RU" sz="1800" b="0" dirty="0" smtClean="0"/>
            </a:br>
            <a:r>
              <a:rPr lang="ru-RU" sz="1800" b="0" dirty="0" smtClean="0"/>
              <a:t>2. Совершенствование правового регулирования в сфере противодействия коррупции;</a:t>
            </a:r>
            <a:br>
              <a:rPr lang="ru-RU" sz="1800" b="0" dirty="0" smtClean="0"/>
            </a:br>
            <a:r>
              <a:rPr lang="ru-RU" sz="1800" b="0" dirty="0" smtClean="0"/>
              <a:t>3. Формирование нетерпимости по отношению к проявлениям коррупции;</a:t>
            </a:r>
            <a:br>
              <a:rPr lang="ru-RU" sz="1800" b="0" dirty="0" smtClean="0"/>
            </a:br>
            <a:r>
              <a:rPr lang="ru-RU" sz="1800" b="0" dirty="0" smtClean="0"/>
              <a:t>4. Обеспечение прозрачности деятельности органов местного самоуправления.</a:t>
            </a:r>
            <a:endParaRPr lang="ru-RU" sz="18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843987"/>
              </p:ext>
            </p:extLst>
          </p:nvPr>
        </p:nvGraphicFramePr>
        <p:xfrm>
          <a:off x="1187450" y="3310542"/>
          <a:ext cx="7344991" cy="5585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8466"/>
                <a:gridCol w="1599949"/>
                <a:gridCol w="1646576"/>
              </a:tblGrid>
              <a:tr h="31314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Объем финансирования </a:t>
                      </a:r>
                      <a:r>
                        <a:rPr lang="ru-RU" sz="1400" dirty="0" smtClean="0">
                          <a:effectLst/>
                        </a:rPr>
                        <a:t>  программы </a:t>
                      </a:r>
                      <a:r>
                        <a:rPr lang="ru-RU" sz="1400" dirty="0">
                          <a:effectLst/>
                        </a:rPr>
                        <a:t>(</a:t>
                      </a:r>
                      <a:r>
                        <a:rPr lang="ru-RU" sz="1400" dirty="0" err="1" smtClean="0">
                          <a:effectLst/>
                        </a:rPr>
                        <a:t>тыс.руб</a:t>
                      </a:r>
                      <a:r>
                        <a:rPr lang="ru-RU" sz="1400" dirty="0" smtClean="0">
                          <a:effectLst/>
                        </a:rPr>
                        <a:t>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2019 год (</a:t>
                      </a:r>
                      <a:r>
                        <a:rPr lang="ru-RU" sz="1400" dirty="0">
                          <a:effectLst/>
                        </a:rPr>
                        <a:t>план)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2019год (факт)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909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06072"/>
              </p:ext>
            </p:extLst>
          </p:nvPr>
        </p:nvGraphicFramePr>
        <p:xfrm>
          <a:off x="1259632" y="4221088"/>
          <a:ext cx="7344816" cy="25027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94746"/>
                <a:gridCol w="1174658"/>
                <a:gridCol w="1175412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2019 год (</a:t>
                      </a:r>
                      <a:r>
                        <a:rPr lang="ru-RU" sz="1400" dirty="0">
                          <a:effectLst/>
                        </a:rPr>
                        <a:t>план)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2019 год (факт)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760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Публикации в СМИ</a:t>
                      </a:r>
                      <a:r>
                        <a:rPr lang="ru-RU" sz="1400" i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 материалов о деятельности органов местного самоуправления о проводимой работе по противодействию коррупции и о реализации Программы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760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Количество прошедших</a:t>
                      </a:r>
                      <a:r>
                        <a:rPr lang="ru-RU" sz="1400" i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обучение на семинарах или курсах по вопросам, связанным с возможным проявлением коррупции, размещением муниципального заказа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5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372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Доля обучающихся</a:t>
                      </a:r>
                      <a:r>
                        <a:rPr lang="ru-RU" sz="14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и воспитанников, прошедших обучение по общеобразовательным программам профилактической направленности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1310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04665"/>
            <a:ext cx="6511925" cy="792088"/>
          </a:xfrm>
        </p:spPr>
        <p:txBody>
          <a:bodyPr>
            <a:normAutofit fontScale="90000"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dirty="0" smtClean="0">
                <a:effectLst/>
              </a:rPr>
              <a:t>МУНИЦИПАЛЬНАЯ  ПРОГРАММА «АПК «Безопасный город»  на 2017- 2020 годы»  (срок реализации 2017-2020 годы)</a:t>
            </a:r>
            <a:br>
              <a:rPr lang="ru-RU" sz="1800" dirty="0" smtClean="0">
                <a:effectLst/>
              </a:rPr>
            </a:br>
            <a:endParaRPr lang="ru-RU" sz="1800" dirty="0"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548267"/>
              </p:ext>
            </p:extLst>
          </p:nvPr>
        </p:nvGraphicFramePr>
        <p:xfrm>
          <a:off x="900111" y="1989138"/>
          <a:ext cx="7920038" cy="8540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633450"/>
                <a:gridCol w="1643294"/>
                <a:gridCol w="1643294"/>
              </a:tblGrid>
              <a:tr h="587375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effectLst/>
                        </a:rPr>
                        <a:t>Объем финансирования муниципальной программы (тыс. рублей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242" marR="48242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 smtClean="0">
                          <a:effectLst/>
                        </a:rPr>
                        <a:t>2019год                     </a:t>
                      </a:r>
                      <a:r>
                        <a:rPr lang="ru-RU" sz="1400" spc="10" dirty="0">
                          <a:effectLst/>
                        </a:rPr>
                        <a:t>(план)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242" marR="48242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 smtClean="0">
                          <a:effectLst/>
                        </a:rPr>
                        <a:t>2019год                (факт)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242" marR="48242" marT="0" marB="0"/>
                </a:tc>
              </a:tr>
              <a:tr h="2667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 smtClean="0">
                          <a:effectLst/>
                        </a:rPr>
                        <a:t>8531,8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242" marR="48242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 smtClean="0">
                          <a:effectLst/>
                        </a:rPr>
                        <a:t>8197,6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242" marR="48242" marT="0" marB="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083231"/>
              </p:ext>
            </p:extLst>
          </p:nvPr>
        </p:nvGraphicFramePr>
        <p:xfrm>
          <a:off x="755650" y="2924175"/>
          <a:ext cx="8064500" cy="366798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690729"/>
                <a:gridCol w="1026216"/>
                <a:gridCol w="713230"/>
                <a:gridCol w="634325"/>
              </a:tblGrid>
              <a:tr h="4328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Наименование целевых показателей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Ед. измерения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</a:rPr>
                        <a:t>2019г. план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</a:rPr>
                        <a:t>2019г.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факт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</a:tr>
              <a:tr h="584693">
                <a:tc>
                  <a:txBody>
                    <a:bodyPr/>
                    <a:lstStyle/>
                    <a:p>
                      <a:pPr fontAlgn="base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 Уровень доверия населения к деятельности администрации МО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«Город Адыгейск» в сфере по обеспечению безопасности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b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65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65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</a:tr>
              <a:tr h="4320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 Количество преступлений, связанных с угрозой жизни, здоровью и имуществу граждан, хулиганством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Шт.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63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</a:tr>
              <a:tr h="426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 Доля раскрытых преступлений, совершенных на улицах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b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68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75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</a:tr>
              <a:tr h="426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 Количество преступлений, совершенных несовершеннолетними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Шт.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</a:tr>
              <a:tr h="442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 Количество преступлений, совершенных на улицах, раскрытых с применением средств АПК «Безопасный город»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Шт.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</a:tr>
              <a:tr h="495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 Количество ДТП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Шт.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</a:tr>
              <a:tr h="426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 Количество ДТП со смертельным исходом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bg1"/>
                          </a:solidFill>
                          <a:effectLst/>
                        </a:rPr>
                        <a:t>Шт.</a:t>
                      </a:r>
                      <a:endParaRPr lang="ru-RU" sz="11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</a:tr>
            </a:tbl>
          </a:graphicData>
        </a:graphic>
      </p:graphicFrame>
      <p:sp>
        <p:nvSpPr>
          <p:cNvPr id="28761" name="Rectangle 1"/>
          <p:cNvSpPr>
            <a:spLocks noChangeArrowheads="1"/>
          </p:cNvSpPr>
          <p:nvPr/>
        </p:nvSpPr>
        <p:spPr bwMode="auto">
          <a:xfrm>
            <a:off x="1116013" y="1192213"/>
            <a:ext cx="7704137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1600">
                <a:solidFill>
                  <a:srgbClr val="2D2D2D"/>
                </a:solidFill>
                <a:latin typeface="Monotype Corsiva" pitchFamily="66" charset="0"/>
                <a:cs typeface="Times New Roman" pitchFamily="18" charset="0"/>
              </a:rPr>
              <a:t>Цель:  </a:t>
            </a:r>
            <a:r>
              <a:rPr lang="ru-RU" sz="1600" b="1">
                <a:solidFill>
                  <a:srgbClr val="2D2D2D"/>
                </a:solidFill>
                <a:latin typeface="Monotype Corsiva" pitchFamily="66" charset="0"/>
                <a:cs typeface="Times New Roman" pitchFamily="18" charset="0"/>
              </a:rPr>
              <a:t>Создание комплексной системы обеспечения безопасности населения на территории </a:t>
            </a:r>
          </a:p>
          <a:p>
            <a:pPr algn="ctr"/>
            <a:r>
              <a:rPr lang="ru-RU" sz="1600" b="1">
                <a:solidFill>
                  <a:srgbClr val="2D2D2D"/>
                </a:solidFill>
                <a:latin typeface="Monotype Corsiva" pitchFamily="66" charset="0"/>
                <a:cs typeface="Times New Roman" pitchFamily="18" charset="0"/>
              </a:rPr>
              <a:t>МО « Город Адыгейск»</a:t>
            </a:r>
            <a:endParaRPr lang="ru-RU" sz="1600">
              <a:latin typeface="Monotype Corsiva" pitchFamily="66" charset="0"/>
              <a:cs typeface="Times New Roman" pitchFamily="18" charset="0"/>
            </a:endParaRPr>
          </a:p>
          <a:p>
            <a:pPr algn="ctr"/>
            <a:r>
              <a:rPr lang="ru-RU" sz="1600">
                <a:latin typeface="Monotype Corsiva" pitchFamily="66" charset="0"/>
                <a:cs typeface="Times New Roman" pitchFamily="18" charset="0"/>
              </a:rPr>
              <a:t>                                                         тыс.руб.                                                    </a:t>
            </a:r>
            <a:endParaRPr lang="ru-RU" sz="160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18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496945" cy="936105"/>
          </a:xfrm>
        </p:spPr>
        <p:txBody>
          <a:bodyPr/>
          <a:lstStyle/>
          <a:p>
            <a:pPr algn="ctr">
              <a:defRPr/>
            </a:pPr>
            <a:r>
              <a:rPr lang="ru-RU" sz="2000" dirty="0" smtClean="0"/>
              <a:t>Муниципальная программа  «Энергосбережения и повышение энергетической эффективности»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Цель: Обеспечение рационального использования топливно-энергетических ресурсов за счет реализации энергосберегающих мероприятий, повышение энергетической эффективности на территории МО «Город Адыгейск».</a:t>
            </a:r>
            <a:br>
              <a:rPr lang="ru-RU" sz="2000" dirty="0" smtClean="0"/>
            </a:br>
            <a:r>
              <a:rPr lang="ru-RU" sz="1800" b="0" dirty="0" smtClean="0"/>
              <a:t>Задачи: </a:t>
            </a:r>
            <a:br>
              <a:rPr lang="ru-RU" sz="1800" b="0" dirty="0" smtClean="0"/>
            </a:br>
            <a:r>
              <a:rPr lang="ru-RU" sz="1800" b="0" dirty="0" smtClean="0"/>
              <a:t> 1. Обеспечение устойчивого  процесса повышения эффективности  энергопотребления;  </a:t>
            </a:r>
            <a:br>
              <a:rPr lang="ru-RU" sz="1800" b="0" dirty="0" smtClean="0"/>
            </a:br>
            <a:r>
              <a:rPr lang="ru-RU" sz="1800" b="0" dirty="0" smtClean="0"/>
              <a:t>2. Создание  условий по  привлечению  различных  источников для финансирования  мероприятий по энергосбережению и повышению энергетической эффективности.</a:t>
            </a:r>
            <a:endParaRPr lang="ru-RU" sz="18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322687"/>
              </p:ext>
            </p:extLst>
          </p:nvPr>
        </p:nvGraphicFramePr>
        <p:xfrm>
          <a:off x="1187450" y="3310542"/>
          <a:ext cx="7344991" cy="8385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8466"/>
                <a:gridCol w="1599949"/>
                <a:gridCol w="1646576"/>
              </a:tblGrid>
              <a:tr h="47698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Объем финансирования </a:t>
                      </a:r>
                      <a:r>
                        <a:rPr lang="ru-RU" sz="1600" dirty="0" smtClean="0">
                          <a:effectLst/>
                        </a:rPr>
                        <a:t>  программы </a:t>
                      </a:r>
                      <a:r>
                        <a:rPr lang="ru-RU" sz="1600" dirty="0">
                          <a:effectLst/>
                        </a:rPr>
                        <a:t>(</a:t>
                      </a:r>
                      <a:r>
                        <a:rPr lang="ru-RU" sz="1600" dirty="0" err="1" smtClean="0">
                          <a:effectLst/>
                        </a:rPr>
                        <a:t>тыс.руб</a:t>
                      </a:r>
                      <a:r>
                        <a:rPr lang="ru-RU" sz="1600" dirty="0" smtClean="0">
                          <a:effectLst/>
                        </a:rPr>
                        <a:t>.)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2019 год (</a:t>
                      </a:r>
                      <a:r>
                        <a:rPr lang="ru-RU" sz="1600" dirty="0">
                          <a:effectLst/>
                        </a:rPr>
                        <a:t>план)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2019год 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615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1524,7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1524,6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834847"/>
              </p:ext>
            </p:extLst>
          </p:nvPr>
        </p:nvGraphicFramePr>
        <p:xfrm>
          <a:off x="1259632" y="4221088"/>
          <a:ext cx="7344816" cy="25339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94746"/>
                <a:gridCol w="1174658"/>
                <a:gridCol w="1175412"/>
              </a:tblGrid>
              <a:tr h="750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Целевые показатели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2019 год (</a:t>
                      </a:r>
                      <a:r>
                        <a:rPr lang="ru-RU" sz="1600" dirty="0">
                          <a:effectLst/>
                        </a:rPr>
                        <a:t>план)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2019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од 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571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Проведение </a:t>
                      </a: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лабораторных</a:t>
                      </a:r>
                      <a:r>
                        <a:rPr lang="ru-RU" sz="1600" i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испытаний </a:t>
                      </a:r>
                      <a:r>
                        <a:rPr lang="ru-RU" sz="1600" i="1" baseline="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т.р</a:t>
                      </a:r>
                      <a:r>
                        <a:rPr lang="ru-RU" sz="1600" i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101,7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101,7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571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Утепление здании (установка пластиковых окон),</a:t>
                      </a:r>
                      <a:r>
                        <a:rPr lang="ru-RU" sz="1600" i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шт.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6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6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5506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Реконструкции</a:t>
                      </a:r>
                      <a:r>
                        <a:rPr lang="ru-RU" sz="1600" i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котельных , </a:t>
                      </a:r>
                      <a:r>
                        <a:rPr lang="ru-RU" sz="1600" i="1" baseline="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тыс.руб</a:t>
                      </a:r>
                      <a:r>
                        <a:rPr lang="ru-RU" sz="1600" i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1423,0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1423,0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688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Выгнутая вверх стрелка 18"/>
          <p:cNvSpPr/>
          <p:nvPr/>
        </p:nvSpPr>
        <p:spPr>
          <a:xfrm>
            <a:off x="285750" y="1928813"/>
            <a:ext cx="8858250" cy="1428750"/>
          </a:xfrm>
          <a:prstGeom prst="curvedDownArrow">
            <a:avLst>
              <a:gd name="adj1" fmla="val 25000"/>
              <a:gd name="adj2" fmla="val 50000"/>
              <a:gd name="adj3" fmla="val 24999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prstClr val="black"/>
              </a:solidFill>
            </a:endParaRPr>
          </a:p>
        </p:txBody>
      </p:sp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471613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88" y="571500"/>
            <a:ext cx="8429625" cy="12144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indent="450850" algn="just" eaLnBrk="0" hangingPunct="0">
              <a:defRPr/>
            </a:pPr>
            <a:r>
              <a:rPr lang="ru-RU" sz="2000" b="1" i="1" dirty="0">
                <a:solidFill>
                  <a:prstClr val="black"/>
                </a:solidFill>
                <a:cs typeface="Times New Roman" pitchFamily="18" charset="0"/>
              </a:rPr>
              <a:t>Местный бюджет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 - форма образования и расходования денежных средств, предназначенных для финансового обеспечения задач и функций органов местного самоуправления.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8197" name="Rectangle 1"/>
          <p:cNvSpPr>
            <a:spLocks noChangeArrowheads="1"/>
          </p:cNvSpPr>
          <p:nvPr/>
        </p:nvSpPr>
        <p:spPr bwMode="auto">
          <a:xfrm>
            <a:off x="0" y="0"/>
            <a:ext cx="639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0850" eaLnBrk="0" hangingPunct="0"/>
            <a:endParaRPr lang="ru-RU" altLang="ru-RU" sz="1800" dirty="0" smtClean="0">
              <a:solidFill>
                <a:prstClr val="black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57250" y="1928813"/>
            <a:ext cx="3357563" cy="30003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indent="450850" algn="just" eaLnBrk="0" hangingPunct="0">
              <a:defRPr/>
            </a:pPr>
            <a:r>
              <a:rPr lang="ru-RU" sz="1800" b="1" i="1" dirty="0">
                <a:solidFill>
                  <a:prstClr val="black"/>
                </a:solidFill>
                <a:cs typeface="Times New Roman" pitchFamily="18" charset="0"/>
              </a:rPr>
              <a:t>Доходы бюджета</a:t>
            </a:r>
            <a:r>
              <a:rPr lang="ru-RU" sz="1800" dirty="0">
                <a:solidFill>
                  <a:prstClr val="black"/>
                </a:solidFill>
                <a:cs typeface="Times New Roman" pitchFamily="18" charset="0"/>
              </a:rPr>
              <a:t> - поступающие в бюджет денежные средства, в виде налоговых, неналоговых и безвозмездных поступлений. 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8199" name="Rectangle 2"/>
          <p:cNvSpPr>
            <a:spLocks noChangeArrowheads="1"/>
          </p:cNvSpPr>
          <p:nvPr/>
        </p:nvSpPr>
        <p:spPr bwMode="auto">
          <a:xfrm>
            <a:off x="0" y="0"/>
            <a:ext cx="639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0850" eaLnBrk="0" hangingPunct="0"/>
            <a:endParaRPr lang="ru-RU" altLang="ru-RU" sz="1800" dirty="0" smtClean="0">
              <a:solidFill>
                <a:prstClr val="black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72000" y="2000250"/>
            <a:ext cx="3714750" cy="29289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sz="1800" b="1" i="1" dirty="0">
                <a:solidFill>
                  <a:prstClr val="black"/>
                </a:solidFill>
              </a:rPr>
              <a:t>Расходы бюджета</a:t>
            </a:r>
            <a:r>
              <a:rPr lang="ru-RU" sz="1800" dirty="0">
                <a:solidFill>
                  <a:prstClr val="black"/>
                </a:solidFill>
              </a:rPr>
              <a:t> - денежные средства, направляемые на финансовое обеспечение задач и функций органов местного самоуправления</a:t>
            </a:r>
            <a:r>
              <a:rPr lang="en-US" sz="1800" dirty="0">
                <a:solidFill>
                  <a:prstClr val="black"/>
                </a:solidFill>
              </a:rPr>
              <a:t> (</a:t>
            </a:r>
            <a:r>
              <a:rPr lang="ru-RU" sz="1800" dirty="0">
                <a:solidFill>
                  <a:prstClr val="black"/>
                </a:solidFill>
              </a:rPr>
              <a:t>финансовое обеспечение муниципальных учреждений, дорожное хозяйство, ЖКХ  и др.</a:t>
            </a:r>
            <a:r>
              <a:rPr lang="en-US" sz="1800" dirty="0">
                <a:solidFill>
                  <a:prstClr val="black"/>
                </a:solidFill>
              </a:rPr>
              <a:t>).</a:t>
            </a:r>
            <a:endParaRPr lang="ru-RU" sz="1800" dirty="0">
              <a:solidFill>
                <a:prstClr val="black"/>
              </a:solidFill>
            </a:endParaRPr>
          </a:p>
          <a:p>
            <a:pPr algn="just">
              <a:defRPr/>
            </a:pPr>
            <a:endParaRPr lang="ru-RU" sz="18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20" name="Выгнутая вниз стрелка 19"/>
          <p:cNvSpPr/>
          <p:nvPr/>
        </p:nvSpPr>
        <p:spPr>
          <a:xfrm>
            <a:off x="285750" y="3571875"/>
            <a:ext cx="8715375" cy="1428750"/>
          </a:xfrm>
          <a:prstGeom prst="curvedUpArrow">
            <a:avLst>
              <a:gd name="adj1" fmla="val 25000"/>
              <a:gd name="adj2" fmla="val 50000"/>
              <a:gd name="adj3" fmla="val 27324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prstClr val="black"/>
              </a:solidFill>
            </a:endParaRPr>
          </a:p>
        </p:txBody>
      </p:sp>
      <p:sp>
        <p:nvSpPr>
          <p:cNvPr id="8202" name="Прямоугольник 21"/>
          <p:cNvSpPr>
            <a:spLocks noChangeArrowheads="1"/>
          </p:cNvSpPr>
          <p:nvPr/>
        </p:nvSpPr>
        <p:spPr bwMode="auto">
          <a:xfrm>
            <a:off x="428625" y="5367338"/>
            <a:ext cx="85010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50850" algn="just" eaLnBrk="0" hangingPunct="0">
              <a:defRPr/>
            </a:pPr>
            <a:r>
              <a:rPr lang="ru-RU" altLang="ru-RU" sz="2000" b="1" i="1" dirty="0">
                <a:solidFill>
                  <a:prstClr val="black"/>
                </a:solidFill>
                <a:latin typeface="Monotype Corsiva"/>
                <a:cs typeface="Times New Roman" pitchFamily="18" charset="0"/>
              </a:rPr>
              <a:t>Дефицит бюджета</a:t>
            </a:r>
            <a:r>
              <a:rPr lang="ru-RU" altLang="ru-RU" sz="2000" dirty="0">
                <a:solidFill>
                  <a:prstClr val="black"/>
                </a:solidFill>
                <a:latin typeface="Monotype Corsiva"/>
                <a:cs typeface="Times New Roman" pitchFamily="18" charset="0"/>
              </a:rPr>
              <a:t> - превышение расходов бюджета над его доходами.</a:t>
            </a:r>
            <a:endParaRPr lang="ru-RU" altLang="ru-RU" sz="2000" dirty="0">
              <a:solidFill>
                <a:prstClr val="black"/>
              </a:solidFill>
              <a:latin typeface="Monotype Corsiva"/>
            </a:endParaRPr>
          </a:p>
          <a:p>
            <a:pPr indent="450850" algn="just" eaLnBrk="0" hangingPunct="0">
              <a:defRPr/>
            </a:pPr>
            <a:r>
              <a:rPr lang="ru-RU" altLang="ru-RU" sz="2000" b="1" i="1" dirty="0">
                <a:solidFill>
                  <a:prstClr val="black"/>
                </a:solidFill>
                <a:latin typeface="Monotype Corsiva"/>
                <a:cs typeface="Times New Roman" pitchFamily="18" charset="0"/>
              </a:rPr>
              <a:t>Профицит бюджета</a:t>
            </a:r>
            <a:r>
              <a:rPr lang="ru-RU" altLang="ru-RU" sz="2000" dirty="0">
                <a:solidFill>
                  <a:prstClr val="black"/>
                </a:solidFill>
                <a:latin typeface="Monotype Corsiva"/>
                <a:cs typeface="Times New Roman" pitchFamily="18" charset="0"/>
              </a:rPr>
              <a:t> - превышение доходов бюджета над его расходами</a:t>
            </a:r>
            <a:r>
              <a:rPr lang="ru-RU" altLang="ru-RU" sz="2000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.</a:t>
            </a:r>
            <a:endParaRPr lang="ru-RU" altLang="ru-RU" sz="2000" dirty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02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9" y="404664"/>
            <a:ext cx="6902152" cy="936105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dirty="0" smtClean="0">
                <a:effectLst/>
              </a:rPr>
              <a:t>Муниципальная программа  «Формирование комфортной городской среды МО «Город Адыгейск».»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400" dirty="0" smtClean="0">
                <a:effectLst/>
              </a:rPr>
              <a:t>Цель: Повышение уровня благоустройства территории МО «Город Адыгейск»</a:t>
            </a:r>
            <a:br>
              <a:rPr lang="ru-RU" sz="1400" dirty="0" smtClean="0">
                <a:effectLst/>
              </a:rPr>
            </a:br>
            <a:r>
              <a:rPr lang="ru-RU" sz="1400" dirty="0">
                <a:effectLst/>
              </a:rPr>
              <a:t/>
            </a:r>
            <a:br>
              <a:rPr lang="ru-RU" sz="1400" dirty="0">
                <a:effectLst/>
              </a:rPr>
            </a:br>
            <a:r>
              <a:rPr lang="ru-RU" sz="1400" b="0" dirty="0" smtClean="0">
                <a:effectLst/>
              </a:rPr>
              <a:t>Задачи: 1. Повышение  уровня благоустройства дворовых территорий и территорий общего пользования МО «Город Адыгейск»;</a:t>
            </a:r>
            <a:br>
              <a:rPr lang="ru-RU" sz="1400" b="0" dirty="0" smtClean="0">
                <a:effectLst/>
              </a:rPr>
            </a:br>
            <a:r>
              <a:rPr lang="ru-RU" sz="1400" b="0" dirty="0" smtClean="0">
                <a:effectLst/>
              </a:rPr>
              <a:t>2. Повышение уровня вовлеченности заинтересованных граждан, организаций в реализацию мероприятий по благоустройству территорий МО «Город Адыгейск»</a:t>
            </a:r>
            <a:endParaRPr lang="ru-RU" sz="1400" b="0" dirty="0"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701652"/>
              </p:ext>
            </p:extLst>
          </p:nvPr>
        </p:nvGraphicFramePr>
        <p:xfrm>
          <a:off x="1331913" y="3068638"/>
          <a:ext cx="6480448" cy="6445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91811"/>
                <a:gridCol w="1181559"/>
                <a:gridCol w="1007078"/>
              </a:tblGrid>
              <a:tr h="38557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Объем финансирования </a:t>
                      </a:r>
                      <a:r>
                        <a:rPr lang="ru-RU" sz="1000" dirty="0" smtClean="0">
                          <a:effectLst/>
                        </a:rPr>
                        <a:t>  программы </a:t>
                      </a:r>
                      <a:r>
                        <a:rPr lang="ru-RU" sz="1000" dirty="0">
                          <a:effectLst/>
                        </a:rPr>
                        <a:t>(</a:t>
                      </a:r>
                      <a:r>
                        <a:rPr lang="ru-RU" sz="1000" dirty="0" err="1" smtClean="0">
                          <a:effectLst/>
                        </a:rPr>
                        <a:t>тыс.руб</a:t>
                      </a:r>
                      <a:r>
                        <a:rPr lang="ru-RU" sz="1000" dirty="0" smtClean="0">
                          <a:effectLst/>
                        </a:rPr>
                        <a:t>.)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2" marR="55022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2019г.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(план)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2" marR="55022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2019г.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(факт)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2" marR="55022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589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92103,5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2" marR="55022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25439,4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2" marR="55022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462725"/>
              </p:ext>
            </p:extLst>
          </p:nvPr>
        </p:nvGraphicFramePr>
        <p:xfrm>
          <a:off x="1258888" y="3933825"/>
          <a:ext cx="6913513" cy="25082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08353"/>
                <a:gridCol w="1202580"/>
                <a:gridCol w="1202580"/>
              </a:tblGrid>
              <a:tr h="841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Целевые показатели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488" marR="47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2019г.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План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8" marR="47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2019г.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Факт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8" marR="47488" marT="0" marB="0"/>
                </a:tc>
              </a:tr>
              <a:tr h="7712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Ремонт дворовых территорий многоквартирных домов и территорий общего пользования (</a:t>
                      </a:r>
                      <a:r>
                        <a:rPr lang="ru-RU" sz="11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488" marR="474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92103,5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8" marR="474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25439,4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8" marR="47488" marT="0" marB="0"/>
                </a:tc>
              </a:tr>
              <a:tr h="565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Благоустройство дворовых территорий (количество дворов)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488" marR="474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8" marR="474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8" marR="47488" marT="0" marB="0"/>
                </a:tc>
              </a:tr>
              <a:tr h="330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Благоустройство общественных мест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488" marR="474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8" marR="474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8" marR="4748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65712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04664"/>
            <a:ext cx="7242621" cy="936105"/>
          </a:xfrm>
        </p:spPr>
        <p:txBody>
          <a:bodyPr/>
          <a:lstStyle/>
          <a:p>
            <a:pPr algn="ctr">
              <a:defRPr/>
            </a:pPr>
            <a:r>
              <a:rPr lang="ru-RU" sz="2000" dirty="0" smtClean="0"/>
              <a:t>Муниципальная программа  «Доступная среда»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400" dirty="0" smtClean="0"/>
              <a:t>Цель: Развитие доступной для инвалидов среды жизнедеятельности</a:t>
            </a:r>
            <a:br>
              <a:rPr lang="ru-RU" sz="1400" dirty="0" smtClean="0"/>
            </a:br>
            <a:r>
              <a:rPr lang="ru-RU" sz="1400" b="0" dirty="0" smtClean="0"/>
              <a:t>Задачи: 1. Повышение уровня доступности приоритетных объектов и реабилитационных услуг в приоритетных сферах жизнедеятельности инвалидов и других маломобильных групп населения;</a:t>
            </a:r>
            <a:br>
              <a:rPr lang="ru-RU" sz="1400" b="0" dirty="0" smtClean="0"/>
            </a:br>
            <a:r>
              <a:rPr lang="ru-RU" sz="1400" b="0" dirty="0" smtClean="0"/>
              <a:t>2. Повышение уровня доступности приоритетных объектов и реабилитационных услуг в приоритетных сферах жизнедеятельности инвалидов и других маломобильных групп населения. </a:t>
            </a:r>
            <a:endParaRPr lang="ru-RU" sz="14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091573"/>
              </p:ext>
            </p:extLst>
          </p:nvPr>
        </p:nvGraphicFramePr>
        <p:xfrm>
          <a:off x="1187450" y="3356992"/>
          <a:ext cx="7344991" cy="720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8466"/>
                <a:gridCol w="1599949"/>
                <a:gridCol w="1646576"/>
              </a:tblGrid>
              <a:tr h="31314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Объем финансирования </a:t>
                      </a:r>
                      <a:r>
                        <a:rPr lang="ru-RU" sz="1400" dirty="0" smtClean="0">
                          <a:effectLst/>
                        </a:rPr>
                        <a:t>  программы </a:t>
                      </a:r>
                      <a:r>
                        <a:rPr lang="ru-RU" sz="1400" dirty="0">
                          <a:effectLst/>
                        </a:rPr>
                        <a:t>(</a:t>
                      </a:r>
                      <a:r>
                        <a:rPr lang="ru-RU" sz="1400" dirty="0" err="1" smtClean="0">
                          <a:effectLst/>
                        </a:rPr>
                        <a:t>тыс.руб</a:t>
                      </a:r>
                      <a:r>
                        <a:rPr lang="ru-RU" sz="1400" dirty="0" smtClean="0">
                          <a:effectLst/>
                        </a:rPr>
                        <a:t>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2019год </a:t>
                      </a:r>
                      <a:r>
                        <a:rPr lang="ru-RU" sz="1400" dirty="0" smtClean="0">
                          <a:effectLst/>
                        </a:rPr>
                        <a:t>(</a:t>
                      </a:r>
                      <a:r>
                        <a:rPr lang="ru-RU" sz="1400" dirty="0">
                          <a:effectLst/>
                        </a:rPr>
                        <a:t>план)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2019год </a:t>
                      </a:r>
                      <a:r>
                        <a:rPr lang="ru-RU" sz="1400" dirty="0" smtClean="0">
                          <a:effectLst/>
                        </a:rPr>
                        <a:t>(факт)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069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26,8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26,8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994037"/>
              </p:ext>
            </p:extLst>
          </p:nvPr>
        </p:nvGraphicFramePr>
        <p:xfrm>
          <a:off x="1187624" y="3906601"/>
          <a:ext cx="7272983" cy="21618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5897"/>
                <a:gridCol w="1163170"/>
                <a:gridCol w="1163916"/>
              </a:tblGrid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Целевые показатели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2019год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(план)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2019год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760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Количество культурно-массовых  мероприятий направленных на интеграцию инвалидов в год  (мероприятий.)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783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Доля общеобразовательных организаций, в которых создана универсальная без барьерная среда в общем количестве общеобразовательных организациях</a:t>
                      </a:r>
                      <a:endParaRPr lang="ru-R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81</a:t>
                      </a:r>
                      <a:endParaRPr lang="ru-R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81</a:t>
                      </a:r>
                      <a:endParaRPr lang="ru-R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5668066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9" y="404664"/>
            <a:ext cx="6902152" cy="936105"/>
          </a:xfrm>
        </p:spPr>
        <p:txBody>
          <a:bodyPr/>
          <a:lstStyle/>
          <a:p>
            <a:pPr algn="ctr">
              <a:defRPr/>
            </a:pPr>
            <a:r>
              <a:rPr lang="ru-RU" sz="1800" dirty="0" smtClean="0">
                <a:effectLst/>
              </a:rPr>
              <a:t>Муниципальная программа  «Устойчивое развитие  сельских территорий .»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400" dirty="0" smtClean="0">
                <a:effectLst/>
              </a:rPr>
              <a:t>Цель: Создание комфортных условий жизнедеятельности в сельской местности на территории МО «Город Адыгейск»</a:t>
            </a:r>
            <a:br>
              <a:rPr lang="ru-RU" sz="1400" dirty="0" smtClean="0">
                <a:effectLst/>
              </a:rPr>
            </a:br>
            <a:r>
              <a:rPr lang="ru-RU" sz="1400" dirty="0">
                <a:effectLst/>
              </a:rPr>
              <a:t/>
            </a:r>
            <a:br>
              <a:rPr lang="ru-RU" sz="1400" dirty="0">
                <a:effectLst/>
              </a:rPr>
            </a:br>
            <a:r>
              <a:rPr lang="ru-RU" sz="1200" b="0" dirty="0" smtClean="0">
                <a:effectLst/>
              </a:rPr>
              <a:t>Задачи: 1. Удовлетворение потребностей сельского населения в благоустроенном жилье;</a:t>
            </a:r>
            <a:br>
              <a:rPr lang="ru-RU" sz="1200" b="0" dirty="0" smtClean="0">
                <a:effectLst/>
              </a:rPr>
            </a:br>
            <a:r>
              <a:rPr lang="ru-RU" sz="1200" b="0" dirty="0" smtClean="0">
                <a:effectLst/>
              </a:rPr>
              <a:t>2. Повышение уровня комплексного обустройства населенных пунктов, расположенных в сельской местности, объектами социальной и инженерной инфраструктуры</a:t>
            </a:r>
            <a:endParaRPr lang="ru-RU" sz="1200" b="0" dirty="0"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839166"/>
              </p:ext>
            </p:extLst>
          </p:nvPr>
        </p:nvGraphicFramePr>
        <p:xfrm>
          <a:off x="1331913" y="3068638"/>
          <a:ext cx="7200527" cy="6445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90433"/>
                <a:gridCol w="1207379"/>
                <a:gridCol w="1102715"/>
              </a:tblGrid>
              <a:tr h="38555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Объем финансирования </a:t>
                      </a:r>
                      <a:r>
                        <a:rPr lang="ru-RU" sz="1000" dirty="0" smtClean="0">
                          <a:effectLst/>
                        </a:rPr>
                        <a:t>  программы </a:t>
                      </a:r>
                      <a:r>
                        <a:rPr lang="ru-RU" sz="1000" dirty="0">
                          <a:effectLst/>
                        </a:rPr>
                        <a:t>(</a:t>
                      </a:r>
                      <a:r>
                        <a:rPr lang="ru-RU" sz="1000" dirty="0" err="1" smtClean="0">
                          <a:effectLst/>
                        </a:rPr>
                        <a:t>тыс.руб</a:t>
                      </a:r>
                      <a:r>
                        <a:rPr lang="ru-RU" sz="1000" dirty="0" smtClean="0">
                          <a:effectLst/>
                        </a:rPr>
                        <a:t>.)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2019г</a:t>
                      </a: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(План)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2019г</a:t>
                      </a: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(Факт)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589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1209,2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1209,2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90607"/>
              </p:ext>
            </p:extLst>
          </p:nvPr>
        </p:nvGraphicFramePr>
        <p:xfrm>
          <a:off x="1258888" y="3933825"/>
          <a:ext cx="6985000" cy="23011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44040"/>
                <a:gridCol w="1470480"/>
                <a:gridCol w="1470480"/>
              </a:tblGrid>
              <a:tr h="376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Целевые показатели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2019г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План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2019г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Факт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</a:tr>
              <a:tr h="739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Ввод</a:t>
                      </a:r>
                      <a:r>
                        <a:rPr lang="ru-RU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в эксплуатацию  автомобильных дорог, расположенных в сельской местности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(Проектно-изыскательные работы)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ПСД на строительство 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дороги в 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а. </a:t>
                      </a:r>
                      <a:r>
                        <a:rPr lang="ru-RU" sz="12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Гатлукай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ул. </a:t>
                      </a:r>
                      <a:r>
                        <a:rPr lang="ru-RU" sz="12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Теучежа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ПСД на строительство дороги в а. </a:t>
                      </a:r>
                      <a:r>
                        <a:rPr lang="ru-RU" sz="12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Гатлукай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ул. </a:t>
                      </a:r>
                      <a:r>
                        <a:rPr lang="ru-RU" sz="12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Теучежа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</a:tr>
              <a:tr h="739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Развитие сети учреждений культурно-досугового типа в сельской местности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ПСД на строительство Дома культуры в  а. </a:t>
                      </a:r>
                      <a:r>
                        <a:rPr lang="ru-RU" sz="12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Гатлукай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ПСД на строительство Дома культуры в  а. </a:t>
                      </a:r>
                      <a:r>
                        <a:rPr lang="ru-RU" sz="12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Гатлукай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0114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9" y="404664"/>
            <a:ext cx="6902152" cy="936105"/>
          </a:xfrm>
        </p:spPr>
        <p:txBody>
          <a:bodyPr/>
          <a:lstStyle/>
          <a:p>
            <a:pPr algn="ctr">
              <a:defRPr/>
            </a:pPr>
            <a:r>
              <a:rPr lang="ru-RU" sz="1800" dirty="0" smtClean="0">
                <a:effectLst/>
              </a:rPr>
              <a:t>Муниципальная программа  </a:t>
            </a:r>
            <a:r>
              <a:rPr lang="ru-RU" sz="1800" dirty="0" smtClean="0">
                <a:effectLst/>
              </a:rPr>
              <a:t>«Привлечение молодых специалистов для работы в муниципальных учреждениях образования МО «Город Адыгейск.»</a:t>
            </a: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400" dirty="0" smtClean="0">
                <a:effectLst/>
              </a:rPr>
              <a:t>Цель: </a:t>
            </a:r>
            <a:r>
              <a:rPr lang="ru-RU" sz="1400" dirty="0" smtClean="0">
                <a:effectLst/>
              </a:rPr>
              <a:t>Обеспечение квалифицированными кадрами муниципальных учреждений образования города.</a:t>
            </a:r>
            <a:r>
              <a:rPr lang="ru-RU" sz="1400" dirty="0" smtClean="0">
                <a:effectLst/>
              </a:rPr>
              <a:t/>
            </a:r>
            <a:br>
              <a:rPr lang="ru-RU" sz="1400" dirty="0" smtClean="0">
                <a:effectLst/>
              </a:rPr>
            </a:br>
            <a:r>
              <a:rPr lang="ru-RU" sz="1400" dirty="0">
                <a:effectLst/>
              </a:rPr>
              <a:t/>
            </a:r>
            <a:br>
              <a:rPr lang="ru-RU" sz="1400" dirty="0">
                <a:effectLst/>
              </a:rPr>
            </a:br>
            <a:r>
              <a:rPr lang="ru-RU" sz="1200" b="0" dirty="0" smtClean="0">
                <a:effectLst/>
              </a:rPr>
              <a:t>Задачи: </a:t>
            </a:r>
            <a:r>
              <a:rPr lang="ru-RU" sz="1200" b="0" dirty="0" smtClean="0">
                <a:effectLst/>
              </a:rPr>
              <a:t>1.Предоставление мер материальной поддержки молодым специалистам с целью привлечения</a:t>
            </a:r>
            <a:r>
              <a:rPr lang="ru-RU" sz="1200" dirty="0">
                <a:effectLst/>
              </a:rPr>
              <a:t> </a:t>
            </a:r>
            <a:r>
              <a:rPr lang="ru-RU" sz="1200" b="0" dirty="0">
                <a:effectLst/>
              </a:rPr>
              <a:t>квалифицированными кадрами муниципальных учреждений образования города</a:t>
            </a:r>
            <a:r>
              <a:rPr lang="ru-RU" sz="1200" b="0" dirty="0" smtClean="0">
                <a:effectLst/>
              </a:rPr>
              <a:t> ;</a:t>
            </a:r>
            <a:r>
              <a:rPr lang="ru-RU" sz="1200" b="0" dirty="0" smtClean="0">
                <a:effectLst/>
              </a:rPr>
              <a:t/>
            </a:r>
            <a:br>
              <a:rPr lang="ru-RU" sz="1200" b="0" dirty="0" smtClean="0">
                <a:effectLst/>
              </a:rPr>
            </a:br>
            <a:r>
              <a:rPr lang="ru-RU" sz="1200" b="0" dirty="0" smtClean="0">
                <a:effectLst/>
              </a:rPr>
              <a:t>2. </a:t>
            </a:r>
            <a:r>
              <a:rPr lang="ru-RU" sz="1200" b="0" dirty="0" smtClean="0">
                <a:effectLst/>
              </a:rPr>
              <a:t>Создание позитивного имиджа профессий</a:t>
            </a:r>
            <a:endParaRPr lang="ru-RU" sz="1200" b="0" dirty="0"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083861"/>
              </p:ext>
            </p:extLst>
          </p:nvPr>
        </p:nvGraphicFramePr>
        <p:xfrm>
          <a:off x="1331913" y="3068638"/>
          <a:ext cx="7200527" cy="6445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90433"/>
                <a:gridCol w="1207379"/>
                <a:gridCol w="1102715"/>
              </a:tblGrid>
              <a:tr h="38555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Объем финансирования </a:t>
                      </a:r>
                      <a:r>
                        <a:rPr lang="ru-RU" sz="1000" dirty="0" smtClean="0">
                          <a:effectLst/>
                        </a:rPr>
                        <a:t>  программы </a:t>
                      </a:r>
                      <a:r>
                        <a:rPr lang="ru-RU" sz="1000" dirty="0">
                          <a:effectLst/>
                        </a:rPr>
                        <a:t>(</a:t>
                      </a:r>
                      <a:r>
                        <a:rPr lang="ru-RU" sz="1000" dirty="0" err="1" smtClean="0">
                          <a:effectLst/>
                        </a:rPr>
                        <a:t>тыс.руб</a:t>
                      </a:r>
                      <a:r>
                        <a:rPr lang="ru-RU" sz="1000" dirty="0" smtClean="0">
                          <a:effectLst/>
                        </a:rPr>
                        <a:t>.)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2019г</a:t>
                      </a: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(План)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2019г</a:t>
                      </a: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(Факт)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589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300,0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300,0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842786"/>
              </p:ext>
            </p:extLst>
          </p:nvPr>
        </p:nvGraphicFramePr>
        <p:xfrm>
          <a:off x="1258888" y="3933825"/>
          <a:ext cx="6985000" cy="1261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44040"/>
                <a:gridCol w="1470480"/>
                <a:gridCol w="1470480"/>
              </a:tblGrid>
              <a:tr h="376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Целевые показатели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2019г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План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2019г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Факт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</a:tr>
              <a:tr h="739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</a:rPr>
                        <a:t>Предоставление мер материальной поддержки молодым специалистам с целью привлечения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b="0" dirty="0" smtClean="0">
                          <a:effectLst/>
                        </a:rPr>
                        <a:t>квалифицированными кадрами муниципальных учреждений образования города . Человек.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7527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>
          <a:xfrm>
            <a:off x="1793289" y="260648"/>
            <a:ext cx="6512511" cy="1296144"/>
          </a:xfrm>
        </p:spPr>
        <p:txBody>
          <a:bodyPr/>
          <a:lstStyle/>
          <a:p>
            <a:pPr algn="ctr"/>
            <a:r>
              <a:rPr lang="ru-RU" sz="2000" dirty="0" smtClean="0">
                <a:effectLst/>
                <a:cs typeface="Times New Roman" pitchFamily="18" charset="0"/>
              </a:rPr>
              <a:t>Расходы МО «Город Адыгейск» в 2019</a:t>
            </a:r>
            <a:br>
              <a:rPr lang="ru-RU" sz="2000" dirty="0" smtClean="0">
                <a:effectLst/>
                <a:cs typeface="Times New Roman" pitchFamily="18" charset="0"/>
              </a:rPr>
            </a:br>
            <a:r>
              <a:rPr lang="ru-RU" sz="2000" dirty="0" smtClean="0">
                <a:effectLst/>
                <a:cs typeface="Times New Roman" pitchFamily="18" charset="0"/>
              </a:rPr>
              <a:t> году с учетом интересов  целевых групп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26097544"/>
              </p:ext>
            </p:extLst>
          </p:nvPr>
        </p:nvGraphicFramePr>
        <p:xfrm>
          <a:off x="827584" y="1052736"/>
          <a:ext cx="7992887" cy="5218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444"/>
                <a:gridCol w="637502"/>
                <a:gridCol w="608982"/>
                <a:gridCol w="1903069"/>
                <a:gridCol w="2213731"/>
                <a:gridCol w="796838"/>
                <a:gridCol w="643321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Численность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Вид поддержки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НПА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расходов, </a:t>
                      </a:r>
                      <a:r>
                        <a:rPr lang="ru-RU" sz="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1880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2019г. (план)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2019г. (факт)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2019г. (план)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2019г. (факт)</a:t>
                      </a:r>
                    </a:p>
                  </a:txBody>
                  <a:tcPr/>
                </a:tc>
              </a:tr>
              <a:tr h="78024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Молодые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семьи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Предоставление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соц. выплаты на приобретение  жилого помещения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Постановление Правительства РФ от 17.12.2010г. №1050 «О Федеральной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целевой программе «Жилище» на 2015-2020годы»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25070,3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25068,9</a:t>
                      </a:r>
                    </a:p>
                  </a:txBody>
                  <a:tcPr/>
                </a:tc>
              </a:tr>
              <a:tr h="110476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Дети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359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359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питанием детей  в оздоровительных лагерях с дневным пребыванием детей на базе образовательных учреждений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Постановление КМ РА от 31.03.2010г. №50 «О мерах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организации и обеспечения отдыха и оздоровление детей»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1073,7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1073,7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4305">
                <a:tc rowSpan="2"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Дети, находящиеся под опекой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Ежемесячная денежная выплата на содержание детей, находящихся под опекой (попечительством)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Закон РА от 21.06.2005г. №338 «О размере и порядке выплаты ежемесячных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денежных средств на содержание детей, находящихся под опекой (попечительством), а также переданных на воспитание в приемную семью»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1129,5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1065,2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4305">
                <a:tc vMerge="1"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Ежемесячное вознаграждение приемным родителям,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принявшим на воспитание детей-сирот и детей, оставшихся без попечения родителей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Закон РА от 12.11.1997г.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№56 №о ежемесячном вознаграждении приемным родителям и мерам социальной поддержки»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1166,8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1113,0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8452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2022475"/>
          </a:xfrm>
        </p:spPr>
        <p:txBody>
          <a:bodyPr/>
          <a:lstStyle/>
          <a:p>
            <a:pPr algn="ctr"/>
            <a:r>
              <a:rPr lang="ru-RU" sz="2000" i="1" dirty="0" smtClean="0">
                <a:effectLst/>
              </a:rPr>
              <a:t>Сведения о реализации общественно-значимых проектов для МО «Город Адыгейск» за 2019г.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endParaRPr lang="ru-RU" sz="2000" i="1" dirty="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87193876"/>
              </p:ext>
            </p:extLst>
          </p:nvPr>
        </p:nvGraphicFramePr>
        <p:xfrm>
          <a:off x="683568" y="2132856"/>
          <a:ext cx="7776866" cy="4324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3"/>
                <a:gridCol w="720080"/>
                <a:gridCol w="792088"/>
                <a:gridCol w="720080"/>
                <a:gridCol w="936104"/>
                <a:gridCol w="3240361"/>
              </a:tblGrid>
              <a:tr h="792088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Наименование</a:t>
                      </a:r>
                      <a:endParaRPr lang="ru-RU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Место реализации</a:t>
                      </a:r>
                      <a:endParaRPr lang="ru-RU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Срок реализации</a:t>
                      </a:r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Объем финансирования </a:t>
                      </a:r>
                      <a:r>
                        <a:rPr lang="ru-RU" sz="1100" dirty="0" err="1" smtClean="0"/>
                        <a:t>тыс.руб</a:t>
                      </a:r>
                      <a:r>
                        <a:rPr lang="ru-RU" sz="1100" dirty="0" smtClean="0"/>
                        <a:t>.</a:t>
                      </a:r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Результат от реализации общественного значимого проекта</a:t>
                      </a:r>
                      <a:endParaRPr lang="ru-RU" sz="1100" dirty="0"/>
                    </a:p>
                  </a:txBody>
                  <a:tcPr/>
                </a:tc>
              </a:tr>
              <a:tr h="42366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2019г. (план)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2019г.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 (факт)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152581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Строительство</a:t>
                      </a:r>
                      <a:r>
                        <a:rPr lang="ru-RU" sz="1200" baseline="0" dirty="0" smtClean="0">
                          <a:latin typeface="+mj-lt"/>
                        </a:rPr>
                        <a:t> (реконструкция) капитальный ремонт, ремонт и содержание автомобильных дорог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МО «Город Адыгейск»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ежегодно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41700,5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41700,5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aseline="0" dirty="0" smtClean="0">
                          <a:latin typeface="+mj-lt"/>
                        </a:rPr>
                        <a:t>1.Повышение уровня транспортно-эксплуатационного состояния сети автомобильных дорог и искусственных сооружений</a:t>
                      </a:r>
                    </a:p>
                    <a:p>
                      <a:pPr algn="l"/>
                      <a:r>
                        <a:rPr lang="ru-RU" sz="1200" baseline="0" dirty="0" smtClean="0">
                          <a:latin typeface="+mj-lt"/>
                        </a:rPr>
                        <a:t>2. Снижение доли протяженности автомобильных дорог, не отвечающих нормативным требованиям, в общей протяженности автомобильных  дорог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</a:tr>
              <a:tr h="10135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Ремонт дворовых территорий многоквартирных домов и территорий общего пользования (</a:t>
                      </a:r>
                      <a:r>
                        <a:rPr lang="ru-RU" sz="1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</a:p>
                  </a:txBody>
                  <a:tcPr marL="91426" marR="9142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МО «Город Адыгейск»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 marL="91426" marR="9142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ежегодно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 marL="91426" marR="9142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 dirty="0" smtClean="0">
                          <a:latin typeface="+mj-lt"/>
                        </a:rPr>
                        <a:t>92103,5</a:t>
                      </a:r>
                      <a:endParaRPr lang="ru-RU" sz="1000" baseline="0" dirty="0">
                        <a:latin typeface="+mj-lt"/>
                      </a:endParaRPr>
                    </a:p>
                  </a:txBody>
                  <a:tcPr marL="91426" marR="9142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25439,4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effectLst/>
                        </a:rPr>
                        <a:t>Повышение  уровня благоустройства дворовых территорий и территорий общего пользования </a:t>
                      </a:r>
                      <a:endParaRPr lang="ru-RU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7036545"/>
              </p:ext>
            </p:extLst>
          </p:nvPr>
        </p:nvGraphicFramePr>
        <p:xfrm>
          <a:off x="251520" y="1484784"/>
          <a:ext cx="8136582" cy="4897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468313" y="188913"/>
            <a:ext cx="8351837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Сведения о муниципальном  долге</a:t>
            </a:r>
            <a:endParaRPr lang="ru-RU" sz="2000" b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0" hangingPunct="0">
              <a:defRPr/>
            </a:pPr>
            <a:r>
              <a:rPr lang="ru-RU" sz="20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</a:t>
            </a: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юджета МО «Город Адыгейск» в 2019г.</a:t>
            </a:r>
            <a:endParaRPr lang="ru-RU" b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0" hangingPunct="0">
              <a:defRPr/>
            </a:pPr>
            <a:r>
              <a:rPr lang="ru-RU" sz="18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(тыс. рублей)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2977951"/>
          </a:xfrm>
        </p:spPr>
        <p:txBody>
          <a:bodyPr>
            <a:normAutofit fontScale="90000"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/>
              <a:t>Брошюра подготовлена Финансовым управлением администрации муниципального образования «Город Адыгейск»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116013" y="3500438"/>
            <a:ext cx="7416800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Monotype Corsiva"/>
            </a:endParaRPr>
          </a:p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Monotype Corsiva"/>
            </a:endParaRPr>
          </a:p>
          <a:p>
            <a:pPr eaLnBrk="0" hangingPunct="0">
              <a:defRPr/>
            </a:pPr>
            <a:r>
              <a:rPr lang="ru-RU" sz="2800" dirty="0">
                <a:solidFill>
                  <a:prstClr val="black"/>
                </a:solidFill>
                <a:latin typeface="Monotype Corsiva"/>
              </a:rPr>
              <a:t>Контактные данные : г. Адыгейск   пр. Ленина 31</a:t>
            </a:r>
          </a:p>
          <a:p>
            <a:pPr eaLnBrk="0" hangingPunct="0">
              <a:defRPr/>
            </a:pPr>
            <a:r>
              <a:rPr lang="ru-RU" sz="2800" dirty="0">
                <a:solidFill>
                  <a:prstClr val="black"/>
                </a:solidFill>
                <a:latin typeface="Monotype Corsiva"/>
              </a:rPr>
              <a:t>Телефон, факс – 9-19-91</a:t>
            </a:r>
          </a:p>
          <a:p>
            <a:pPr eaLnBrk="0" hangingPunct="0">
              <a:defRPr/>
            </a:pPr>
            <a:r>
              <a:rPr lang="ru-RU" sz="2800" dirty="0">
                <a:solidFill>
                  <a:prstClr val="black"/>
                </a:solidFill>
                <a:latin typeface="Monotype Corsiva"/>
              </a:rPr>
              <a:t>Электронный адрес – </a:t>
            </a:r>
            <a:r>
              <a:rPr lang="en-US" sz="2800" dirty="0">
                <a:solidFill>
                  <a:prstClr val="black"/>
                </a:solidFill>
                <a:latin typeface="Monotype Corsiva"/>
              </a:rPr>
              <a:t>finuprav1@rambler.ru</a:t>
            </a:r>
            <a:endParaRPr lang="ru-RU" sz="2800" dirty="0">
              <a:solidFill>
                <a:prstClr val="black"/>
              </a:solidFill>
              <a:latin typeface="Monotype Corsiva"/>
            </a:endParaRPr>
          </a:p>
        </p:txBody>
      </p:sp>
    </p:spTree>
    <p:extLst>
      <p:ext uri="{BB962C8B-B14F-4D97-AF65-F5344CB8AC3E}">
        <p14:creationId xmlns:p14="http://schemas.microsoft.com/office/powerpoint/2010/main" val="346321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>
          <a:xfrm>
            <a:off x="1652588" y="1524000"/>
            <a:ext cx="7491412" cy="4714875"/>
          </a:xfrm>
        </p:spPr>
        <p:txBody>
          <a:bodyPr lIns="91440" tIns="45720" rIns="91440" bIns="45720"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000" b="0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6600" b="0" i="1" dirty="0" smtClean="0">
                <a:solidFill>
                  <a:srgbClr val="DE84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Спасибо за внимание 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1"/>
          <p:cNvSpPr>
            <a:spLocks noChangeArrowheads="1"/>
          </p:cNvSpPr>
          <p:nvPr/>
        </p:nvSpPr>
        <p:spPr bwMode="auto">
          <a:xfrm>
            <a:off x="0" y="0"/>
            <a:ext cx="639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0850" eaLnBrk="0" hangingPunct="0"/>
            <a:endParaRPr lang="ru-RU" altLang="ru-RU" sz="1800" dirty="0" smtClean="0">
              <a:solidFill>
                <a:prstClr val="black"/>
              </a:solidFill>
            </a:endParaRPr>
          </a:p>
        </p:txBody>
      </p:sp>
      <p:sp>
        <p:nvSpPr>
          <p:cNvPr id="8199" name="Rectangle 2"/>
          <p:cNvSpPr>
            <a:spLocks noChangeArrowheads="1"/>
          </p:cNvSpPr>
          <p:nvPr/>
        </p:nvSpPr>
        <p:spPr bwMode="auto">
          <a:xfrm>
            <a:off x="0" y="0"/>
            <a:ext cx="639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0850" eaLnBrk="0" hangingPunct="0"/>
            <a:endParaRPr lang="ru-RU" altLang="ru-RU" sz="1800" dirty="0" smtClean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716507"/>
              </p:ext>
            </p:extLst>
          </p:nvPr>
        </p:nvGraphicFramePr>
        <p:xfrm>
          <a:off x="1043608" y="1196752"/>
          <a:ext cx="7776865" cy="5000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15067"/>
                <a:gridCol w="1286390"/>
                <a:gridCol w="1075408"/>
              </a:tblGrid>
              <a:tr h="613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2019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(прогноз)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2019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(факт)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</a:tr>
              <a:tr h="1026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Промышленная деятельность (объем отгруженных товаров собственного производства, выполненных работ и услуг собственными силами) по полному кругу предприятий, млн. рублей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968,5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871,9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</a:tr>
              <a:tr h="410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платных услуг населению по полному кругу организаций, млн. рублей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134,4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151,4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</a:tr>
              <a:tr h="410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 населения на начало года, человек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15182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15207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</a:tr>
              <a:tr h="410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 официально зарегистрированных безработных, человек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105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</a:tr>
              <a:tr h="205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Инвестиции в основной капитал, млн.руб.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80,5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332,7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</a:tr>
              <a:tr h="821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Среднемесячная  номинальная начисленная  заработная плата  работников крупных и средних предприятий и некоммерческих организаций, рублей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18721,1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24155,7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</a:tr>
              <a:tr h="205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малых предприятий, ед.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243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129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</a:tr>
              <a:tr h="205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ПБОЮЛ, ед.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514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510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</a:tr>
              <a:tr h="410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бюджета, 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689,3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633,1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</a:tr>
            </a:tbl>
          </a:graphicData>
        </a:graphic>
      </p:graphicFrame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971600" y="85855"/>
            <a:ext cx="7272808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Основные показатели социально-экономического развития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МО «Город Адыгейск» за 2019г.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9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-180975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>
          <a:xfrm>
            <a:off x="971550" y="228600"/>
            <a:ext cx="8020050" cy="9747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Основные параметры бюджета муниципального образования «Город Адыгейск за 2019 год</a:t>
            </a:r>
            <a:r>
              <a:rPr lang="ru-RU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 </a:t>
            </a:r>
            <a:r>
              <a:rPr lang="ru-RU" sz="1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charset="0"/>
              </a:rPr>
              <a:t>(тыс.рублей)</a:t>
            </a: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611188" y="1592262"/>
            <a:ext cx="3744912" cy="1800225"/>
          </a:xfrm>
          <a:prstGeom prst="roundRect">
            <a:avLst>
              <a:gd name="adj" fmla="val 16667"/>
            </a:avLst>
          </a:prstGeom>
          <a:solidFill>
            <a:srgbClr val="FFCC00">
              <a:alpha val="50980"/>
            </a:srgbClr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dirty="0"/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5076825" y="1592262"/>
            <a:ext cx="3382963" cy="1871662"/>
          </a:xfrm>
          <a:prstGeom prst="roundRect">
            <a:avLst>
              <a:gd name="adj" fmla="val 16667"/>
            </a:avLst>
          </a:prstGeom>
          <a:solidFill>
            <a:srgbClr val="FFCC00">
              <a:alpha val="58038"/>
            </a:srgbClr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dirty="0"/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 rot="10800000">
            <a:off x="3924300" y="3357563"/>
            <a:ext cx="1511300" cy="12239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43 h 21600"/>
              <a:gd name="T14" fmla="*/ 19440 w 21600"/>
              <a:gd name="T15" fmla="*/ 185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lnTo>
                  <a:pt x="10800" y="0"/>
                </a:lnTo>
                <a:close/>
              </a:path>
            </a:pathLst>
          </a:custGeom>
          <a:solidFill>
            <a:srgbClr val="333300">
              <a:alpha val="54901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ru-RU" dirty="0"/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2916238" y="4724400"/>
            <a:ext cx="3657600" cy="1585913"/>
          </a:xfrm>
          <a:prstGeom prst="flowChartTerminator">
            <a:avLst/>
          </a:prstGeom>
          <a:solidFill>
            <a:srgbClr val="FFCC00">
              <a:alpha val="47842"/>
            </a:srgbClr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dirty="0"/>
          </a:p>
        </p:txBody>
      </p:sp>
      <p:sp>
        <p:nvSpPr>
          <p:cNvPr id="34824" name="WordArt 8"/>
          <p:cNvSpPr>
            <a:spLocks noChangeArrowheads="1" noChangeShapeType="1" noTextEdit="1"/>
          </p:cNvSpPr>
          <p:nvPr/>
        </p:nvSpPr>
        <p:spPr bwMode="auto">
          <a:xfrm>
            <a:off x="1403350" y="1773238"/>
            <a:ext cx="24384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38100">
                  <a:solidFill>
                    <a:srgbClr val="993300"/>
                  </a:solidFill>
                  <a:miter lim="800000"/>
                  <a:headEnd/>
                  <a:tailEnd/>
                </a:ln>
                <a:solidFill>
                  <a:srgbClr val="CC6600"/>
                </a:solidFill>
                <a:latin typeface="Bookman Old Style"/>
              </a:rPr>
              <a:t>Доходы</a:t>
            </a:r>
          </a:p>
        </p:txBody>
      </p:sp>
      <p:sp>
        <p:nvSpPr>
          <p:cNvPr id="34825" name="WordArt 9"/>
          <p:cNvSpPr>
            <a:spLocks noChangeArrowheads="1" noChangeShapeType="1" noTextEdit="1"/>
          </p:cNvSpPr>
          <p:nvPr/>
        </p:nvSpPr>
        <p:spPr bwMode="auto">
          <a:xfrm>
            <a:off x="3492500" y="4868863"/>
            <a:ext cx="2375644" cy="64849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 smtClean="0">
                <a:ln w="38100">
                  <a:solidFill>
                    <a:srgbClr val="993300"/>
                  </a:solidFill>
                  <a:miter lim="800000"/>
                  <a:headEnd/>
                  <a:tailEnd/>
                </a:ln>
                <a:solidFill>
                  <a:srgbClr val="CC6600"/>
                </a:solidFill>
                <a:latin typeface="Bookman Old Style"/>
              </a:rPr>
              <a:t>Профицит</a:t>
            </a:r>
            <a:endParaRPr lang="ru-RU" sz="2000" b="1" kern="10" dirty="0">
              <a:ln w="38100">
                <a:solidFill>
                  <a:srgbClr val="993300"/>
                </a:solidFill>
                <a:miter lim="800000"/>
                <a:headEnd/>
                <a:tailEnd/>
              </a:ln>
              <a:solidFill>
                <a:srgbClr val="CC6600"/>
              </a:solidFill>
              <a:latin typeface="Bookman Old Style"/>
            </a:endParaRPr>
          </a:p>
        </p:txBody>
      </p:sp>
      <p:sp>
        <p:nvSpPr>
          <p:cNvPr id="34826" name="WordArt 10"/>
          <p:cNvSpPr>
            <a:spLocks noChangeArrowheads="1" noChangeShapeType="1" noTextEdit="1"/>
          </p:cNvSpPr>
          <p:nvPr/>
        </p:nvSpPr>
        <p:spPr bwMode="auto">
          <a:xfrm>
            <a:off x="5364163" y="1700213"/>
            <a:ext cx="273526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38100">
                  <a:solidFill>
                    <a:srgbClr val="993300"/>
                  </a:solidFill>
                  <a:miter lim="800000"/>
                  <a:headEnd/>
                  <a:tailEnd/>
                </a:ln>
                <a:solidFill>
                  <a:srgbClr val="CC6600"/>
                </a:solidFill>
                <a:latin typeface="Bookman Old Style"/>
              </a:rPr>
              <a:t>Расходы</a:t>
            </a:r>
          </a:p>
        </p:txBody>
      </p:sp>
      <p:sp>
        <p:nvSpPr>
          <p:cNvPr id="34827" name="WordArt 11"/>
          <p:cNvSpPr>
            <a:spLocks noChangeArrowheads="1" noChangeShapeType="1" noTextEdit="1"/>
          </p:cNvSpPr>
          <p:nvPr/>
        </p:nvSpPr>
        <p:spPr bwMode="auto">
          <a:xfrm>
            <a:off x="1465262" y="2444176"/>
            <a:ext cx="2376488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chemeClr val="folHlink"/>
                </a:solidFill>
                <a:latin typeface="Times New Roman"/>
                <a:cs typeface="Times New Roman"/>
              </a:rPr>
              <a:t>633080,3</a:t>
            </a:r>
          </a:p>
        </p:txBody>
      </p:sp>
      <p:sp>
        <p:nvSpPr>
          <p:cNvPr id="34828" name="WordArt 12"/>
          <p:cNvSpPr>
            <a:spLocks noChangeArrowheads="1" noChangeShapeType="1" noTextEdit="1"/>
          </p:cNvSpPr>
          <p:nvPr/>
        </p:nvSpPr>
        <p:spPr bwMode="auto">
          <a:xfrm>
            <a:off x="3995737" y="5630009"/>
            <a:ext cx="165576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chemeClr val="folHlink"/>
                </a:solidFill>
                <a:latin typeface="Times New Roman"/>
                <a:cs typeface="Times New Roman"/>
              </a:rPr>
              <a:t>28971,1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chemeClr val="folHlink"/>
              </a:solidFill>
              <a:latin typeface="Times New Roman"/>
              <a:cs typeface="Times New Roman"/>
            </a:endParaRPr>
          </a:p>
        </p:txBody>
      </p:sp>
      <p:sp>
        <p:nvSpPr>
          <p:cNvPr id="34829" name="WordArt 13"/>
          <p:cNvSpPr>
            <a:spLocks noChangeArrowheads="1" noChangeShapeType="1" noTextEdit="1"/>
          </p:cNvSpPr>
          <p:nvPr/>
        </p:nvSpPr>
        <p:spPr bwMode="auto">
          <a:xfrm>
            <a:off x="5651500" y="2492375"/>
            <a:ext cx="252095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chemeClr val="folHlink"/>
                </a:solidFill>
                <a:latin typeface="Times New Roman"/>
                <a:cs typeface="Times New Roman"/>
              </a:rPr>
              <a:t>604109,2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chemeClr val="folHlink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dirty="0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dirty="0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423863"/>
            <a:ext cx="8370887" cy="660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rPr>
              <a:t>Основные характеристики  исполнения бюджета</a:t>
            </a: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 МО «Город Адыгейск»</a:t>
            </a: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rPr>
              <a:t> за 2019 год </a:t>
            </a:r>
            <a:r>
              <a:rPr lang="ru-RU" sz="16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(</a:t>
            </a:r>
            <a:r>
              <a:rPr lang="ru-RU" sz="16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тыс</a:t>
            </a:r>
            <a:r>
              <a:rPr lang="ru-RU" sz="16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.</a:t>
            </a:r>
            <a:r>
              <a:rPr lang="ru-RU" sz="16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рублей</a:t>
            </a:r>
            <a:r>
              <a:rPr lang="ru-RU" sz="16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)</a:t>
            </a:r>
            <a:r>
              <a:rPr lang="ru-RU" sz="2000" b="1" dirty="0" smtClean="0">
                <a:solidFill>
                  <a:srgbClr val="333399"/>
                </a:solidFill>
                <a:latin typeface="Garamond" pitchFamily="18" charset="0"/>
                <a:cs typeface="Arial" charset="0"/>
              </a:rPr>
              <a:t> </a:t>
            </a:r>
            <a:r>
              <a:rPr lang="ru-RU" sz="2000" dirty="0" smtClean="0">
                <a:solidFill>
                  <a:schemeClr val="bg2"/>
                </a:solidFill>
                <a:latin typeface="Garamond" pitchFamily="18" charset="0"/>
              </a:rPr>
              <a:t/>
            </a:r>
            <a:br>
              <a:rPr lang="ru-RU" sz="2000" dirty="0" smtClean="0">
                <a:solidFill>
                  <a:schemeClr val="bg2"/>
                </a:solidFill>
                <a:latin typeface="Garamond" pitchFamily="18" charset="0"/>
              </a:rPr>
            </a:br>
            <a:endParaRPr lang="ru-RU" sz="2000" dirty="0" smtClean="0">
              <a:solidFill>
                <a:schemeClr val="bg2"/>
              </a:solidFill>
              <a:latin typeface="Garamond" pitchFamily="18" charset="0"/>
            </a:endParaRPr>
          </a:p>
        </p:txBody>
      </p:sp>
      <p:graphicFrame>
        <p:nvGraphicFramePr>
          <p:cNvPr id="84134" name="Group 166"/>
          <p:cNvGraphicFramePr>
            <a:graphicFrameLocks noGrp="1"/>
          </p:cNvGraphicFramePr>
          <p:nvPr>
            <p:ph sz="quarter" idx="13"/>
          </p:nvPr>
        </p:nvGraphicFramePr>
        <p:xfrm>
          <a:off x="468313" y="1981200"/>
          <a:ext cx="8280400" cy="4327525"/>
        </p:xfrm>
        <a:graphic>
          <a:graphicData uri="http://schemas.openxmlformats.org/drawingml/2006/table">
            <a:tbl>
              <a:tblPr/>
              <a:tblGrid>
                <a:gridCol w="8280400"/>
              </a:tblGrid>
              <a:tr h="43275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731" name="Group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275445"/>
              </p:ext>
            </p:extLst>
          </p:nvPr>
        </p:nvGraphicFramePr>
        <p:xfrm>
          <a:off x="179388" y="1412875"/>
          <a:ext cx="8464867" cy="4014789"/>
        </p:xfrm>
        <a:graphic>
          <a:graphicData uri="http://schemas.openxmlformats.org/drawingml/2006/table">
            <a:tbl>
              <a:tblPr/>
              <a:tblGrid>
                <a:gridCol w="3097212"/>
                <a:gridCol w="1265555"/>
                <a:gridCol w="1441450"/>
                <a:gridCol w="1295400"/>
                <a:gridCol w="1365250"/>
              </a:tblGrid>
              <a:tr h="5461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 показателя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Исполнено 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Отклонение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(+,-)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исполнения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План  2019 год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Факт 2019 год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Налоговые доходы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70580,6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72924,8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2344,2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Неналоговые доходы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18825,7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20848,1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2022,4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Безвозмездные поступления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599874,5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539307,5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-60567,0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 доходов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689280,8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633080,3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-56200,5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91,8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 расходов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689961,6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604109,2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-85852,4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87,6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Профицит (+), дефицит (-)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-680,8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28971,1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1793289" y="548680"/>
            <a:ext cx="6512511" cy="1296144"/>
          </a:xfrm>
        </p:spPr>
        <p:txBody>
          <a:bodyPr/>
          <a:lstStyle/>
          <a:p>
            <a:pPr algn="ctr"/>
            <a:r>
              <a:rPr lang="ru-RU" sz="3200" b="1" dirty="0" smtClean="0">
                <a:effectLst/>
              </a:rPr>
              <a:t>Доходы бюджета МО «Город Адыгейск»  на 1 жителя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31220748"/>
              </p:ext>
            </p:extLst>
          </p:nvPr>
        </p:nvGraphicFramePr>
        <p:xfrm>
          <a:off x="1259632" y="1988841"/>
          <a:ext cx="7488830" cy="44126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67834"/>
                <a:gridCol w="1850338"/>
                <a:gridCol w="1885329"/>
                <a:gridCol w="1885329"/>
              </a:tblGrid>
              <a:tr h="13623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2017 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2018год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2019год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58333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Доходы, тыс.рублей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320410,9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375450,6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633080,3</a:t>
                      </a:r>
                      <a:endParaRPr lang="ru-RU" dirty="0"/>
                    </a:p>
                  </a:txBody>
                  <a:tcPr/>
                </a:tc>
              </a:tr>
              <a:tr h="1277510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Численность населения на отчетную дату, чел.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15166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15180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15153</a:t>
                      </a:r>
                      <a:endParaRPr lang="ru-RU" dirty="0"/>
                    </a:p>
                  </a:txBody>
                  <a:tcPr/>
                </a:tc>
              </a:tr>
              <a:tr h="894256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на 1 жителя, тыс.рублей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41,8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60314547"/>
              </p:ext>
            </p:extLst>
          </p:nvPr>
        </p:nvGraphicFramePr>
        <p:xfrm>
          <a:off x="539552" y="1844824"/>
          <a:ext cx="8239125" cy="4294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684213" y="333375"/>
            <a:ext cx="75882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ru-RU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Динамика налоговых и неналоговых доходов </a:t>
            </a:r>
            <a:r>
              <a:rPr lang="ru-RU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2016-2019 </a:t>
            </a:r>
            <a:r>
              <a:rPr lang="ru-RU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годы </a:t>
            </a:r>
            <a:br>
              <a:rPr lang="ru-RU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(абсолютные показатели, тыс.рублей)</a:t>
            </a:r>
          </a:p>
        </p:txBody>
      </p:sp>
    </p:spTree>
    <p:extLst>
      <p:ext uri="{BB962C8B-B14F-4D97-AF65-F5344CB8AC3E}">
        <p14:creationId xmlns:p14="http://schemas.microsoft.com/office/powerpoint/2010/main" val="17935332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42875"/>
            <a:ext cx="8667750" cy="1125538"/>
          </a:xfrm>
        </p:spPr>
        <p:txBody>
          <a:bodyPr lIns="91440" tIns="45720" rIns="91440" bIns="45720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endParaRPr lang="ru-RU" sz="3000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  <a:cs typeface="Arial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8264947"/>
              </p:ext>
            </p:extLst>
          </p:nvPr>
        </p:nvGraphicFramePr>
        <p:xfrm>
          <a:off x="-14287" y="404664"/>
          <a:ext cx="9172575" cy="5904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1778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Другая 2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Другая 2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Другая 2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Другая 2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Другая 2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Другая 2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Другая 2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Другая 2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7EAADF"/>
    </a:accent1>
    <a:accent2>
      <a:srgbClr val="EA726F"/>
    </a:accent2>
    <a:accent3>
      <a:srgbClr val="A9D774"/>
    </a:accent3>
    <a:accent4>
      <a:srgbClr val="A78BC9"/>
    </a:accent4>
    <a:accent5>
      <a:srgbClr val="78CBE1"/>
    </a:accent5>
    <a:accent6>
      <a:srgbClr val="FCBF8C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  <a:tileRect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  <a:tileRect/>
      </a:gradFill>
    </a:fillStyleLst>
    <a:lnStyleLst>
      <a:ln w="9525" cmpd="sng" algn="ctr">
        <a:solidFill>
          <a:schemeClr val="phClr">
            <a:shade val="95000"/>
            <a:satMod val="105000"/>
          </a:schemeClr>
        </a:solidFill>
        <a:prstDash val="solid"/>
      </a:ln>
      <a:ln w="25400" cmpd="sng" algn="ctr">
        <a:solidFill>
          <a:schemeClr val="phClr"/>
        </a:solidFill>
        <a:prstDash val="solid"/>
      </a:ln>
      <a:ln w="38100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  <a:tileRect/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  <a:tileRect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5714</TotalTime>
  <Words>3860</Words>
  <Application>Microsoft Office PowerPoint</Application>
  <PresentationFormat>Экран (4:3)</PresentationFormat>
  <Paragraphs>969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9</vt:i4>
      </vt:variant>
      <vt:variant>
        <vt:lpstr>Заголовки слайдов</vt:lpstr>
      </vt:variant>
      <vt:variant>
        <vt:i4>38</vt:i4>
      </vt:variant>
    </vt:vector>
  </HeadingPairs>
  <TitlesOfParts>
    <vt:vector size="47" baseType="lpstr">
      <vt:lpstr>Воздушный поток</vt:lpstr>
      <vt:lpstr>1_Воздушный поток</vt:lpstr>
      <vt:lpstr>2_Воздушный поток</vt:lpstr>
      <vt:lpstr>3_Воздушный поток</vt:lpstr>
      <vt:lpstr>4_Воздушный поток</vt:lpstr>
      <vt:lpstr>5_Воздушный поток</vt:lpstr>
      <vt:lpstr>6_Воздушный поток</vt:lpstr>
      <vt:lpstr>7_Воздушный поток</vt:lpstr>
      <vt:lpstr>8_Воздушный поток</vt:lpstr>
      <vt:lpstr> ПУТЕВОДИТЕЛЬ К ПРОЕКТУ РЕШЕНИЯ СОВЕТА НАРОДНЫХ ДЕПУТАТОВ МО «ГОРОД АДЫГЕЙСК» «О ГОДОВОМ ОТЧЕТЕ  ОБ ИСПОЛНЕНИИ БЮДЖЕТА МУНИЦИПАЛЬНОГО ОБРАЗОВАНИЯ «ГОРОД АДЫГЕЙСК» ЗА 2019 ГОД» </vt:lpstr>
      <vt:lpstr>Презентация PowerPoint</vt:lpstr>
      <vt:lpstr>Презентация PowerPoint</vt:lpstr>
      <vt:lpstr>Презентация PowerPoint</vt:lpstr>
      <vt:lpstr>Основные параметры бюджета муниципального образования «Город Адыгейск за 2019 год (тыс.рублей)</vt:lpstr>
      <vt:lpstr>Основные характеристики  исполнения бюджета  МО «Город Адыгейск» за 2019 год (тыс.рублей)  </vt:lpstr>
      <vt:lpstr>Доходы бюджета МО «Город Адыгейск»  на 1 жителя</vt:lpstr>
      <vt:lpstr>Презентация PowerPoint</vt:lpstr>
      <vt:lpstr>  </vt:lpstr>
      <vt:lpstr>  </vt:lpstr>
      <vt:lpstr>  </vt:lpstr>
      <vt:lpstr>Основные направления расходов с учетом их удельного веса в общем объеме расходов за 2019 г. </vt:lpstr>
      <vt:lpstr>Презентация PowerPoint</vt:lpstr>
      <vt:lpstr>Непрограммные расходы МО «Город Адыгейск» за 2019г.</vt:lpstr>
      <vt:lpstr>Муниципальные программы и непрограммные расходы за 2019г. по МО «Город Адыгейск»</vt:lpstr>
      <vt:lpstr>Расходы на реализацию муниципальных программ бюджета МО «Город Адыгейск» за 2019г.</vt:lpstr>
      <vt:lpstr>Муниципальная программа  «Развитие образования »   за 2017-2020гг.  Цель: повышение эффективности и качества услуг в сфере образования в МО «Город Адыгейск» ЗАДАЧИ :  1. Сокращение или ликвидация очереди в дошкольные образовательные учреждении; 2. Обеспечение достижения учащимися новых образовательных результатов; 3. Расширение потенциала системы дополнительного образования детей; 4.Создание условий для сохранения и укрепления здоровья обучающихся и воспитанников; 5. Развитие кадрового потенциала.   </vt:lpstr>
      <vt:lpstr>Муниципальная программа «Развитие и сохранение  культуры в МО «Город Адыгейск» на 2017-2019г.</vt:lpstr>
      <vt:lpstr>Муниципальная программа «Развитие физической культуры и спорта в МО «Город Адыгейск»»</vt:lpstr>
      <vt:lpstr>Муниципальная программа «Социальная поддержка граждан»</vt:lpstr>
      <vt:lpstr>Муниципальная программа «Управление муниципальными финансами»</vt:lpstr>
      <vt:lpstr>Муниципальная программа «Информатизация»</vt:lpstr>
      <vt:lpstr>Муниципальная программа  «Развитие дорожного хозяйства , обеспечение сохранности автомобильных дорог и повышение безопасности дорожного движения»   за 2016-2022 гг. Цель: сохранение и развитие автомобильных дорог общего пользования  и повышение  уровня безопасности дорожного движения в МО «Город Адыгейск» Задачи: 1. Повышение уровня транспортно-эксплуатационного состояния сети автомобильных дорог; 2. Повышение уровня безопасности дорожного движения</vt:lpstr>
      <vt:lpstr>Муниципальная программа  «Благоустройство МО «Город Адыгейск»  Цель: Совершенствование системы комплексного благоустройства территории  МО «Город Адыгейск» Задачи: 1. Приведение в качественное состояние территории и элементов благоустройства; 2. Организация взаимодействия между предприятиями, организациями и учреждениями при решении вопросов благоустройства территории МО «Город Адыгейск»</vt:lpstr>
      <vt:lpstr>Муниципальная программа  «Поддержка и развитие средств массовой информации»  Цель: Расширение степени информированности населения МО «Город Адыгейск» Задачи: 1. Опубликование официальной информации; 2. Информирование населения о процессах, происходящих в общественно-политической, социально-экономической и культурной жизни муниципального образования</vt:lpstr>
      <vt:lpstr>Муниципальная программа  «Обеспечение  доступным  и комфортным жильём » Цель: Обеспечение жильём детей-сирот и детей, оставшихся без попечения родителей и лиц из их числа; Обеспечение инженерной инфраструктурой земельных участков выделяемых семьям имеющих трех и более детей; Обеспечение  механизма предоставления молодым семьям социальных выплат на приобретение жилья . </vt:lpstr>
      <vt:lpstr>Муниципальная программа  «Противодействие коррупции»  Цель: Обеспечение прав и законных интересов жителей МО «Город Адыгейск», предупреждение коррупционных правонарушений, Задачи:   1. Создание в МО «Город Адыгейск»  комплексной системы противодействия коррупции;   2. Совершенствование правового регулирования в сфере противодействия коррупции; 3. Формирование нетерпимости по отношению к проявлениям коррупции; 4. Обеспечение прозрачности деятельности органов местного самоуправления.</vt:lpstr>
      <vt:lpstr>МУНИЦИПАЛЬНАЯ  ПРОГРАММА «АПК «Безопасный город»  на 2017- 2020 годы»  (срок реализации 2017-2020 годы) </vt:lpstr>
      <vt:lpstr>Муниципальная программа  «Энергосбережения и повышение энергетической эффективности»  Цель: Обеспечение рационального использования топливно-энергетических ресурсов за счет реализации энергосберегающих мероприятий, повышение энергетической эффективности на территории МО «Город Адыгейск». Задачи:   1. Обеспечение устойчивого  процесса повышения эффективности  энергопотребления;   2. Создание  условий по  привлечению  различных  источников для финансирования  мероприятий по энергосбережению и повышению энергетической эффективности.</vt:lpstr>
      <vt:lpstr>Муниципальная программа  «Формирование комфортной городской среды МО «Город Адыгейск».»  Цель: Повышение уровня благоустройства территории МО «Город Адыгейск»  Задачи: 1. Повышение  уровня благоустройства дворовых территорий и территорий общего пользования МО «Город Адыгейск»; 2. Повышение уровня вовлеченности заинтересованных граждан, организаций в реализацию мероприятий по благоустройству территорий МО «Город Адыгейск»</vt:lpstr>
      <vt:lpstr>Муниципальная программа  «Доступная среда»  Цель: Развитие доступной для инвалидов среды жизнедеятельности Задачи: 1. Повышение уровня доступности приоритетных объектов и реабилитационных услуг в приоритетных сферах жизнедеятельности инвалидов и других маломобильных групп населения; 2. Повышение уровня доступности приоритетных объектов и реабилитационных услуг в приоритетных сферах жизнедеятельности инвалидов и других маломобильных групп населения. </vt:lpstr>
      <vt:lpstr>Муниципальная программа  «Устойчивое развитие  сельских территорий .»  Цель: Создание комфортных условий жизнедеятельности в сельской местности на территории МО «Город Адыгейск»  Задачи: 1. Удовлетворение потребностей сельского населения в благоустроенном жилье; 2. Повышение уровня комплексного обустройства населенных пунктов, расположенных в сельской местности, объектами социальной и инженерной инфраструктуры</vt:lpstr>
      <vt:lpstr>Муниципальная программа  «Привлечение молодых специалистов для работы в муниципальных учреждениях образования МО «Город Адыгейск.»  Цель: Обеспечение квалифицированными кадрами муниципальных учреждений образования города.  Задачи: 1.Предоставление мер материальной поддержки молодым специалистам с целью привлечения квалифицированными кадрами муниципальных учреждений образования города ; 2. Создание позитивного имиджа профессий</vt:lpstr>
      <vt:lpstr>Расходы МО «Город Адыгейск» в 2019  году с учетом интересов  целевых групп</vt:lpstr>
      <vt:lpstr>Сведения о реализации общественно-значимых проектов для МО «Город Адыгейск» за 2019г. </vt:lpstr>
      <vt:lpstr>Презентация PowerPoint</vt:lpstr>
      <vt:lpstr>Брошюра подготовлена Финансовым управлением администрации муниципального образования «Город Адыгейск»       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муниципального образования «Город Майкоп  за 2015 год</dc:title>
  <dc:creator>SemiletovaO</dc:creator>
  <cp:lastModifiedBy>Саида Ситкина</cp:lastModifiedBy>
  <cp:revision>362</cp:revision>
  <cp:lastPrinted>2020-05-13T09:58:23Z</cp:lastPrinted>
  <dcterms:created xsi:type="dcterms:W3CDTF">2016-03-17T10:46:34Z</dcterms:created>
  <dcterms:modified xsi:type="dcterms:W3CDTF">2020-05-15T15:24:39Z</dcterms:modified>
</cp:coreProperties>
</file>