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10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40.jpeg" ContentType="image/jpe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2.png" ContentType="image/png"/>
  <Override PartName="/ppt/media/image30.jpeg" ContentType="image/jpeg"/>
  <Override PartName="/ppt/media/image31.jpeg" ContentType="image/jpe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05612" cy="99393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ff"/>
            </a:solidFill>
            <a:ln>
              <a:solidFill>
                <a:srgbClr val="000000"/>
              </a:solidFill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ctr"/>
              <c:showLegendKey val="1"/>
              <c:showVal val="1"/>
              <c:showCatName val="1"/>
              <c:showSerName val="0"/>
              <c:showPercent val="1"/>
            </c:dLbl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47.3</c:v>
                </c:pt>
                <c:pt idx="1">
                  <c:v>52.7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solidFill>
                <a:srgbClr val="000000"/>
              </a:solidFill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ctr"/>
              <c:showLegendKey val="1"/>
              <c:showVal val="1"/>
              <c:showCatName val="1"/>
              <c:showSerName val="0"/>
              <c:showPercent val="1"/>
            </c:dLbl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38.1</c:v>
                </c:pt>
                <c:pt idx="1">
                  <c:v>61.9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ff"/>
            </a:solidFill>
            <a:ln>
              <a:solidFill>
                <a:srgbClr val="000000"/>
              </a:solidFill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ctr"/>
              <c:showLegendKey val="1"/>
              <c:showVal val="1"/>
              <c:showCatName val="1"/>
              <c:showSerName val="0"/>
              <c:showPercent val="1"/>
            </c:dLbl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7.9</c:v>
                </c:pt>
                <c:pt idx="1">
                  <c:v>92.1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ff"/>
            </a:solidFill>
            <a:ln>
              <a:solidFill>
                <a:srgbClr val="000000"/>
              </a:solidFill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ctr"/>
              <c:showLegendKey val="1"/>
              <c:showVal val="1"/>
              <c:showCatName val="1"/>
              <c:showSerName val="0"/>
              <c:showPercent val="1"/>
            </c:dLbl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6.7</c:v>
                </c:pt>
                <c:pt idx="1">
                  <c:v>93.3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34.7</c:v>
                </c:pt>
                <c:pt idx="1">
                  <c:v>65.3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36.9</c:v>
                </c:pt>
                <c:pt idx="1">
                  <c:v>63.1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18.2</c:v>
                </c:pt>
                <c:pt idx="1">
                  <c:v>81.8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10.3</c:v>
                </c:pt>
                <c:pt idx="1">
                  <c:v>89.7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83ff"/>
            </a:solidFill>
            <a:ln>
              <a:noFill/>
            </a:ln>
          </c:spPr>
          <c:explosion val="0"/>
          <c:dPt>
            <c:idx val="0"/>
            <c:spPr>
              <a:solidFill>
                <a:srgbClr val="0083ff"/>
              </a:solidFill>
              <a:ln w="19080">
                <a:solidFill>
                  <a:srgbClr val="000000"/>
                </a:solidFill>
                <a:round/>
              </a:ln>
            </c:spPr>
          </c:dPt>
          <c:dPt>
            <c:idx val="1"/>
            <c:spPr>
              <a:solidFill>
                <a:srgbClr val="ffffff"/>
              </a:solidFill>
              <a:ln w="19080">
                <a:solidFill>
                  <a:srgbClr val="000000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10.3</c:v>
                </c:pt>
                <c:pt idx="1">
                  <c:v>90.7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ru-RU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подзаголовка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9.11.21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448920" y="649296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837694-6578-4BFA-AA62-5CDFABD869B4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>
                <a:latin typeface="Calibri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Calibri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spc="-1">
                <a:latin typeface="Calibri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spc="-1">
                <a:latin typeface="Calibri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9.11.21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9448920" y="649296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0EC09C1-9643-45D8-8665-3B2BEC88154F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 sz="1800" spc="-1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>
                <a:latin typeface="Calibri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spc="-1">
                <a:latin typeface="Calibri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spc="-1">
                <a:latin typeface="Calibri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spc="-1">
                <a:latin typeface="Calibri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spc="-1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Образец заголовка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 marL="685800" indent="-228240">
              <a:lnSpc>
                <a:spcPct val="100000"/>
              </a:lnSpc>
              <a:buFont typeface="Arial"/>
              <a:buChar char="•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•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/>
          </a:p>
          <a:p>
            <a:pPr lvl="4" marL="2057400" indent="-228240">
              <a:lnSpc>
                <a:spcPct val="100000"/>
              </a:lnSpc>
              <a:buFont typeface="Arial"/>
              <a:buChar char="•"/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9.11.21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9448920" y="649296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4B4EA2A-D643-4523-BE17-28ACCCD69BBC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8" Type="http://schemas.openxmlformats.org/officeDocument/2006/relationships/chart" Target="../charts/chart4.xml"/><Relationship Id="rId9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jpeg"/><Relationship Id="rId6" Type="http://schemas.openxmlformats.org/officeDocument/2006/relationships/image" Target="../media/image31.jpeg"/><Relationship Id="rId7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jpeg"/><Relationship Id="rId10" Type="http://schemas.openxmlformats.org/officeDocument/2006/relationships/image" Target="../media/image40.jpeg"/><Relationship Id="rId1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903960" y="3188520"/>
            <a:ext cx="10739880" cy="200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1480" rIns="51480" tIns="25560" bIns="25560" anchor="ctr"/>
          <a:p>
            <a:pPr>
              <a:lnSpc>
                <a:spcPct val="115000"/>
              </a:lnSpc>
            </a:pPr>
            <a:r>
              <a:rPr b="1" lang="ru-RU" sz="3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
</a:t>
            </a:r>
            <a:r>
              <a:rPr b="1" lang="ru-RU" sz="3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Социальный контракт как инструмент развития негосударственного сектора в социальной сфере</a:t>
            </a:r>
            <a:endParaRPr/>
          </a:p>
        </p:txBody>
      </p:sp>
      <p:pic>
        <p:nvPicPr>
          <p:cNvPr id="119" name="Google Shape;109;g8f672cf8d1_0_90" descr=""/>
          <p:cNvPicPr/>
          <p:nvPr/>
        </p:nvPicPr>
        <p:blipFill>
          <a:blip r:embed="rId1"/>
          <a:stretch/>
        </p:blipFill>
        <p:spPr>
          <a:xfrm>
            <a:off x="903960" y="496440"/>
            <a:ext cx="2174760" cy="223056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919440" y="5358960"/>
            <a:ext cx="694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d9d9d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3"/>
          <p:cNvSpPr/>
          <p:nvPr/>
        </p:nvSpPr>
        <p:spPr>
          <a:xfrm>
            <a:off x="903960" y="5816520"/>
            <a:ext cx="2541600" cy="60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4"/>
          <p:cNvSpPr/>
          <p:nvPr/>
        </p:nvSpPr>
        <p:spPr>
          <a:xfrm>
            <a:off x="903960" y="6206040"/>
            <a:ext cx="290556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 октября 2021 года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0" y="0"/>
            <a:ext cx="12191760" cy="83448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Fira Sans"/>
              </a:rPr>
              <a:t>Что такое социальный контракт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110160" y="1011240"/>
            <a:ext cx="5449320" cy="2809440"/>
          </a:xfrm>
          <a:prstGeom prst="roundRect">
            <a:avLst>
              <a:gd name="adj" fmla="val 16667"/>
            </a:avLst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/>
          </a:p>
          <a:p>
            <a:pPr marL="285840" indent="-28548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соглашение, которое заключено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между гражданином и органом социальной защиты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населения по месту жительства или месту пребывания гражданина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285840" indent="-28548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гражданин – обязуется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исполнить положения социального контракта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полном объеме, включая программу социальной адаптации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514800" y="1051920"/>
            <a:ext cx="4662360" cy="28512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Социальный контракт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244800" y="2238840"/>
            <a:ext cx="5154480" cy="553680"/>
          </a:xfrm>
          <a:prstGeom prst="roundRect">
            <a:avLst>
              <a:gd name="adj" fmla="val 16667"/>
            </a:avLst>
          </a:prstGeom>
          <a:solidFill>
            <a:srgbClr val="d4d9ec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285840" indent="-28548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орган социальной защиты населения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обязуется оказать гражданину государственную социальную помощь</a:t>
            </a:r>
            <a:endParaRPr/>
          </a:p>
        </p:txBody>
      </p:sp>
      <p:sp>
        <p:nvSpPr>
          <p:cNvPr id="127" name="CustomShape 5"/>
          <p:cNvSpPr/>
          <p:nvPr/>
        </p:nvSpPr>
        <p:spPr>
          <a:xfrm>
            <a:off x="6580080" y="1011240"/>
            <a:ext cx="3789000" cy="1261080"/>
          </a:xfrm>
          <a:prstGeom prst="roundRect">
            <a:avLst>
              <a:gd name="adj" fmla="val 16667"/>
            </a:avLst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Выход из бедности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малоимущих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граждан, среднедушевой доход которых ниже величины прожиточного минимума, за счет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собственных активных действий</a:t>
            </a:r>
            <a:endParaRPr/>
          </a:p>
        </p:txBody>
      </p:sp>
      <p:sp>
        <p:nvSpPr>
          <p:cNvPr id="128" name="CustomShape 6"/>
          <p:cNvSpPr/>
          <p:nvPr/>
        </p:nvSpPr>
        <p:spPr>
          <a:xfrm rot="16200000">
            <a:off x="5712480" y="1172520"/>
            <a:ext cx="781560" cy="938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 vert="vert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</a:t>
            </a:r>
            <a:endParaRPr/>
          </a:p>
        </p:txBody>
      </p:sp>
      <p:sp>
        <p:nvSpPr>
          <p:cNvPr id="129" name="CustomShape 7"/>
          <p:cNvSpPr/>
          <p:nvPr/>
        </p:nvSpPr>
        <p:spPr>
          <a:xfrm>
            <a:off x="10508040" y="927720"/>
            <a:ext cx="1474200" cy="1348920"/>
          </a:xfrm>
          <a:prstGeom prst="ellipse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0" name="Picture 2" descr=""/>
          <p:cNvPicPr/>
          <p:nvPr/>
        </p:nvPicPr>
        <p:blipFill>
          <a:blip r:embed="rId1"/>
          <a:stretch/>
        </p:blipFill>
        <p:spPr>
          <a:xfrm>
            <a:off x="10924200" y="1289160"/>
            <a:ext cx="782280" cy="626400"/>
          </a:xfrm>
          <a:prstGeom prst="rect">
            <a:avLst/>
          </a:prstGeom>
          <a:ln>
            <a:noFill/>
          </a:ln>
        </p:spPr>
      </p:pic>
      <p:sp>
        <p:nvSpPr>
          <p:cNvPr id="131" name="CustomShape 8"/>
          <p:cNvSpPr/>
          <p:nvPr/>
        </p:nvSpPr>
        <p:spPr>
          <a:xfrm>
            <a:off x="6489000" y="2296800"/>
            <a:ext cx="564336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региональные средства реализуется с 2013 года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за федеральные – с 2020 года в 21 регионе,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 2021 года – во всех регионах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(кроме г. Москвы) </a:t>
            </a:r>
            <a:endParaRPr/>
          </a:p>
        </p:txBody>
      </p:sp>
      <p:sp>
        <p:nvSpPr>
          <p:cNvPr id="132" name="CustomShape 9"/>
          <p:cNvSpPr/>
          <p:nvPr/>
        </p:nvSpPr>
        <p:spPr>
          <a:xfrm>
            <a:off x="273240" y="4275360"/>
            <a:ext cx="302040" cy="2317320"/>
          </a:xfrm>
          <a:prstGeom prst="rect">
            <a:avLst/>
          </a:prstGeom>
          <a:solidFill>
            <a:srgbClr val="0083f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 vert="vert270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Результаты</a:t>
            </a:r>
            <a:endParaRPr/>
          </a:p>
        </p:txBody>
      </p:sp>
      <p:sp>
        <p:nvSpPr>
          <p:cNvPr id="133" name="CustomShape 10"/>
          <p:cNvSpPr/>
          <p:nvPr/>
        </p:nvSpPr>
        <p:spPr>
          <a:xfrm>
            <a:off x="771120" y="4345560"/>
            <a:ext cx="479520" cy="2984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440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11"/>
          <p:cNvSpPr/>
          <p:nvPr/>
        </p:nvSpPr>
        <p:spPr>
          <a:xfrm>
            <a:off x="765360" y="5266440"/>
            <a:ext cx="479520" cy="2984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440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12"/>
          <p:cNvSpPr/>
          <p:nvPr/>
        </p:nvSpPr>
        <p:spPr>
          <a:xfrm>
            <a:off x="742320" y="6187320"/>
            <a:ext cx="479520" cy="2984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440"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6" name="Рисунок 22" descr=""/>
          <p:cNvPicPr/>
          <p:nvPr/>
        </p:nvPicPr>
        <p:blipFill>
          <a:blip r:embed="rId2"/>
          <a:stretch/>
        </p:blipFill>
        <p:spPr>
          <a:xfrm>
            <a:off x="1778400" y="5454000"/>
            <a:ext cx="390600" cy="390600"/>
          </a:xfrm>
          <a:prstGeom prst="rect">
            <a:avLst/>
          </a:prstGeom>
          <a:ln>
            <a:noFill/>
          </a:ln>
        </p:spPr>
      </p:pic>
      <p:pic>
        <p:nvPicPr>
          <p:cNvPr id="137" name="Рисунок 23" descr=""/>
          <p:cNvPicPr/>
          <p:nvPr/>
        </p:nvPicPr>
        <p:blipFill>
          <a:blip r:embed="rId3"/>
          <a:stretch/>
        </p:blipFill>
        <p:spPr>
          <a:xfrm>
            <a:off x="4329720" y="5420880"/>
            <a:ext cx="423720" cy="423720"/>
          </a:xfrm>
          <a:prstGeom prst="rect">
            <a:avLst/>
          </a:prstGeom>
          <a:ln>
            <a:noFill/>
          </a:ln>
        </p:spPr>
      </p:pic>
      <p:pic>
        <p:nvPicPr>
          <p:cNvPr id="138" name="Рисунок 24" descr=""/>
          <p:cNvPicPr/>
          <p:nvPr/>
        </p:nvPicPr>
        <p:blipFill>
          <a:blip r:embed="rId4"/>
          <a:stretch/>
        </p:blipFill>
        <p:spPr>
          <a:xfrm>
            <a:off x="6964200" y="5420880"/>
            <a:ext cx="423720" cy="423720"/>
          </a:xfrm>
          <a:prstGeom prst="rect">
            <a:avLst/>
          </a:prstGeom>
          <a:ln>
            <a:noFill/>
          </a:ln>
        </p:spPr>
      </p:pic>
      <p:pic>
        <p:nvPicPr>
          <p:cNvPr id="139" name="Рисунок 25" descr=""/>
          <p:cNvPicPr/>
          <p:nvPr/>
        </p:nvPicPr>
        <p:blipFill>
          <a:blip r:embed="rId5"/>
          <a:stretch/>
        </p:blipFill>
        <p:spPr>
          <a:xfrm>
            <a:off x="9885240" y="5415840"/>
            <a:ext cx="428760" cy="428760"/>
          </a:xfrm>
          <a:prstGeom prst="rect">
            <a:avLst/>
          </a:prstGeom>
          <a:ln>
            <a:noFill/>
          </a:ln>
        </p:spPr>
      </p:pic>
      <p:sp>
        <p:nvSpPr>
          <p:cNvPr id="140" name="CustomShape 13"/>
          <p:cNvSpPr/>
          <p:nvPr/>
        </p:nvSpPr>
        <p:spPr>
          <a:xfrm rot="16200000">
            <a:off x="5704920" y="2811600"/>
            <a:ext cx="781560" cy="938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 vert="vert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НПА</a:t>
            </a:r>
            <a:endParaRPr/>
          </a:p>
        </p:txBody>
      </p:sp>
      <p:sp>
        <p:nvSpPr>
          <p:cNvPr id="141" name="CustomShape 14"/>
          <p:cNvSpPr/>
          <p:nvPr/>
        </p:nvSpPr>
        <p:spPr>
          <a:xfrm>
            <a:off x="6580080" y="2787480"/>
            <a:ext cx="5527080" cy="1261080"/>
          </a:xfrm>
          <a:prstGeom prst="roundRect">
            <a:avLst>
              <a:gd name="adj" fmla="val 16667"/>
            </a:avLst>
          </a:prstGeom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177840" indent="-177480">
              <a:lnSpc>
                <a:spcPct val="100000"/>
              </a:lnSpc>
              <a:buFont typeface="Arial"/>
              <a:buChar char="•"/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Федеральный закон от 17.07.1999 № 178</a:t>
            </a:r>
            <a:endParaRPr/>
          </a:p>
          <a:p>
            <a:pPr marL="177840" indent="-177480">
              <a:lnSpc>
                <a:spcPct val="100000"/>
              </a:lnSpc>
              <a:buFont typeface="Arial"/>
              <a:buChar char="•"/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Федеральный закон от 05.04.2003 № 44-ФЗ (учет доходов)</a:t>
            </a:r>
            <a:endParaRPr/>
          </a:p>
          <a:p>
            <a:pPr marL="177840" indent="-177480">
              <a:lnSpc>
                <a:spcPct val="100000"/>
              </a:lnSpc>
              <a:buFont typeface="Arial"/>
              <a:buChar char="•"/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Постановление Правительства РФ от 20.08.2003 № 512 (перечень доходов)</a:t>
            </a:r>
            <a:endParaRPr/>
          </a:p>
          <a:p>
            <a:pPr marL="177840" indent="-177480">
              <a:lnSpc>
                <a:spcPct val="100000"/>
              </a:lnSpc>
              <a:buFont typeface="Arial"/>
              <a:buChar char="•"/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Постановление Правительства РФ от 15.04.2014 № 296 (приложение 8.6)</a:t>
            </a:r>
            <a:endParaRPr/>
          </a:p>
          <a:p>
            <a:pPr marL="177840" indent="-177480">
              <a:lnSpc>
                <a:spcPct val="100000"/>
              </a:lnSpc>
              <a:buFont typeface="Arial"/>
              <a:buChar char="•"/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Методрекомендации Минтруда России (приказ от 03.08.2021 № 536)</a:t>
            </a:r>
            <a:endParaRPr/>
          </a:p>
        </p:txBody>
      </p:sp>
      <p:sp>
        <p:nvSpPr>
          <p:cNvPr id="142" name="TextShape 15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27094A5-CD62-4941-87CD-DA1B94B71805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0" y="0"/>
            <a:ext cx="12191760" cy="55260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Fira Sans"/>
              </a:rPr>
              <a:t>Механизм социального контракта в 2020 году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0" y="592920"/>
            <a:ext cx="121917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</a:t>
            </a: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пилотный проект за федеральные средства </a:t>
            </a:r>
            <a:r>
              <a:rPr b="1" lang="ru-RU" sz="2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(5,6 млрд руб.)</a:t>
            </a:r>
            <a:endParaRPr/>
          </a:p>
        </p:txBody>
      </p:sp>
      <p:pic>
        <p:nvPicPr>
          <p:cNvPr id="145" name="Рисунок 27" descr=""/>
          <p:cNvPicPr/>
          <p:nvPr/>
        </p:nvPicPr>
        <p:blipFill>
          <a:blip r:embed="rId1"/>
          <a:stretch/>
        </p:blipFill>
        <p:spPr>
          <a:xfrm>
            <a:off x="272160" y="161964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146" name="CustomShape 3"/>
          <p:cNvSpPr/>
          <p:nvPr/>
        </p:nvSpPr>
        <p:spPr>
          <a:xfrm>
            <a:off x="209520" y="1570320"/>
            <a:ext cx="534168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7" name="Рисунок 29" descr=""/>
          <p:cNvPicPr/>
          <p:nvPr/>
        </p:nvPicPr>
        <p:blipFill>
          <a:blip r:embed="rId2"/>
          <a:stretch/>
        </p:blipFill>
        <p:spPr>
          <a:xfrm>
            <a:off x="210600" y="3117600"/>
            <a:ext cx="773280" cy="773280"/>
          </a:xfrm>
          <a:prstGeom prst="rect">
            <a:avLst/>
          </a:prstGeom>
          <a:ln>
            <a:noFill/>
          </a:ln>
        </p:spPr>
      </p:pic>
      <p:sp>
        <p:nvSpPr>
          <p:cNvPr id="148" name="CustomShape 4"/>
          <p:cNvSpPr/>
          <p:nvPr/>
        </p:nvSpPr>
        <p:spPr>
          <a:xfrm>
            <a:off x="209520" y="3138480"/>
            <a:ext cx="534168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9" name="Рисунок 31" descr=""/>
          <p:cNvPicPr/>
          <p:nvPr/>
        </p:nvPicPr>
        <p:blipFill>
          <a:blip r:embed="rId3"/>
          <a:stretch/>
        </p:blipFill>
        <p:spPr>
          <a:xfrm>
            <a:off x="303480" y="4035240"/>
            <a:ext cx="587520" cy="587520"/>
          </a:xfrm>
          <a:prstGeom prst="rect">
            <a:avLst/>
          </a:prstGeom>
          <a:ln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09520" y="3964320"/>
            <a:ext cx="535176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6"/>
          <p:cNvSpPr/>
          <p:nvPr/>
        </p:nvSpPr>
        <p:spPr>
          <a:xfrm>
            <a:off x="1181880" y="1744560"/>
            <a:ext cx="29408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Поиск работы </a:t>
            </a:r>
            <a:endParaRPr/>
          </a:p>
        </p:txBody>
      </p:sp>
      <p:sp>
        <p:nvSpPr>
          <p:cNvPr id="152" name="CustomShape 7"/>
          <p:cNvSpPr/>
          <p:nvPr/>
        </p:nvSpPr>
        <p:spPr>
          <a:xfrm>
            <a:off x="1171800" y="3164760"/>
            <a:ext cx="44312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Осуществление индивидуальной предпринимательской деятельности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53" name="Рисунок 35" descr=""/>
          <p:cNvPicPr/>
          <p:nvPr/>
        </p:nvPicPr>
        <p:blipFill>
          <a:blip r:embed="rId4"/>
          <a:stretch/>
        </p:blipFill>
        <p:spPr>
          <a:xfrm>
            <a:off x="272160" y="239472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154" name="CustomShape 8"/>
          <p:cNvSpPr/>
          <p:nvPr/>
        </p:nvSpPr>
        <p:spPr>
          <a:xfrm>
            <a:off x="209520" y="2345400"/>
            <a:ext cx="534168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9"/>
          <p:cNvSpPr/>
          <p:nvPr/>
        </p:nvSpPr>
        <p:spPr>
          <a:xfrm>
            <a:off x="1171800" y="2408760"/>
            <a:ext cx="49438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Прохождение обучения и дополнительно профессионального образования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6" name="CustomShape 10"/>
          <p:cNvSpPr/>
          <p:nvPr/>
        </p:nvSpPr>
        <p:spPr>
          <a:xfrm>
            <a:off x="1181880" y="3964320"/>
            <a:ext cx="44312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Осуществление иных мероприятий, направленных на преодоление ТЖС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7" name="CustomShape 11"/>
          <p:cNvSpPr/>
          <p:nvPr/>
        </p:nvSpPr>
        <p:spPr>
          <a:xfrm>
            <a:off x="5657040" y="1216080"/>
            <a:ext cx="6427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Результаты оказания ГСП на основании соцконтракта на 2020 год:</a:t>
            </a:r>
            <a:endParaRPr/>
          </a:p>
        </p:txBody>
      </p:sp>
      <p:sp>
        <p:nvSpPr>
          <p:cNvPr id="158" name="CustomShape 12"/>
          <p:cNvSpPr/>
          <p:nvPr/>
        </p:nvSpPr>
        <p:spPr>
          <a:xfrm>
            <a:off x="209520" y="1082880"/>
            <a:ext cx="53402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направления социального контракта</a:t>
            </a:r>
            <a:endParaRPr/>
          </a:p>
        </p:txBody>
      </p:sp>
      <p:sp>
        <p:nvSpPr>
          <p:cNvPr id="159" name="CustomShape 13"/>
          <p:cNvSpPr/>
          <p:nvPr/>
        </p:nvSpPr>
        <p:spPr>
          <a:xfrm>
            <a:off x="6035760" y="1786680"/>
            <a:ext cx="2830680" cy="8233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marL="396000"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Социальных контрактов 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заключено</a:t>
            </a:r>
            <a:endParaRPr/>
          </a:p>
        </p:txBody>
      </p:sp>
      <p:sp>
        <p:nvSpPr>
          <p:cNvPr id="160" name="CustomShape 14"/>
          <p:cNvSpPr/>
          <p:nvPr/>
        </p:nvSpPr>
        <p:spPr>
          <a:xfrm>
            <a:off x="5666040" y="1776960"/>
            <a:ext cx="847440" cy="82944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104 тыс</a:t>
            </a:r>
            <a:endParaRPr/>
          </a:p>
        </p:txBody>
      </p:sp>
      <p:sp>
        <p:nvSpPr>
          <p:cNvPr id="161" name="CustomShape 15"/>
          <p:cNvSpPr/>
          <p:nvPr/>
        </p:nvSpPr>
        <p:spPr>
          <a:xfrm>
            <a:off x="9425160" y="1773720"/>
            <a:ext cx="2668680" cy="83268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Малоимущих граждан 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охвачено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 учетом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членов семьи)</a:t>
            </a:r>
            <a:endParaRPr/>
          </a:p>
        </p:txBody>
      </p:sp>
      <p:sp>
        <p:nvSpPr>
          <p:cNvPr id="162" name="CustomShape 16"/>
          <p:cNvSpPr/>
          <p:nvPr/>
        </p:nvSpPr>
        <p:spPr>
          <a:xfrm>
            <a:off x="8975520" y="1773720"/>
            <a:ext cx="862200" cy="84240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343 тыс</a:t>
            </a:r>
            <a:endParaRPr/>
          </a:p>
        </p:txBody>
      </p:sp>
      <p:sp>
        <p:nvSpPr>
          <p:cNvPr id="163" name="CustomShape 17"/>
          <p:cNvSpPr/>
          <p:nvPr/>
        </p:nvSpPr>
        <p:spPr>
          <a:xfrm>
            <a:off x="8123400" y="2617560"/>
            <a:ext cx="14601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 них (%):</a:t>
            </a:r>
            <a:endParaRPr/>
          </a:p>
        </p:txBody>
      </p:sp>
      <p:sp>
        <p:nvSpPr>
          <p:cNvPr id="164" name="CustomShape 18"/>
          <p:cNvSpPr/>
          <p:nvPr/>
        </p:nvSpPr>
        <p:spPr>
          <a:xfrm rot="16200000">
            <a:off x="8705520" y="-276480"/>
            <a:ext cx="295920" cy="6480720"/>
          </a:xfrm>
          <a:prstGeom prst="leftBrace">
            <a:avLst>
              <a:gd name="adj1" fmla="val 8333"/>
              <a:gd name="adj2" fmla="val 49702"/>
            </a:avLst>
          </a:prstGeom>
          <a:noFill/>
          <a:ln w="1908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9"/>
          <p:cNvSpPr/>
          <p:nvPr/>
        </p:nvSpPr>
        <p:spPr>
          <a:xfrm>
            <a:off x="6035760" y="3182760"/>
            <a:ext cx="2830680" cy="90468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«иные мероприятия по преодолению ТЖС»</a:t>
            </a:r>
            <a:endParaRPr/>
          </a:p>
        </p:txBody>
      </p:sp>
      <p:sp>
        <p:nvSpPr>
          <p:cNvPr id="166" name="CustomShape 20"/>
          <p:cNvSpPr/>
          <p:nvPr/>
        </p:nvSpPr>
        <p:spPr>
          <a:xfrm>
            <a:off x="6035760" y="4265280"/>
            <a:ext cx="2846880" cy="9342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«поиск работы»</a:t>
            </a:r>
            <a:endParaRPr/>
          </a:p>
        </p:txBody>
      </p:sp>
      <p:sp>
        <p:nvSpPr>
          <p:cNvPr id="167" name="CustomShape 21"/>
          <p:cNvSpPr/>
          <p:nvPr/>
        </p:nvSpPr>
        <p:spPr>
          <a:xfrm>
            <a:off x="9336960" y="3228840"/>
            <a:ext cx="2668680" cy="8125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«обучение и 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стажировка»</a:t>
            </a:r>
            <a:endParaRPr/>
          </a:p>
        </p:txBody>
      </p:sp>
      <p:sp>
        <p:nvSpPr>
          <p:cNvPr id="168" name="CustomShape 22"/>
          <p:cNvSpPr/>
          <p:nvPr/>
        </p:nvSpPr>
        <p:spPr>
          <a:xfrm>
            <a:off x="9336960" y="4365720"/>
            <a:ext cx="2694600" cy="8125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b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«осуществление ИП деятельности»</a:t>
            </a:r>
            <a:endParaRPr/>
          </a:p>
        </p:txBody>
      </p:sp>
      <p:graphicFrame>
        <p:nvGraphicFramePr>
          <p:cNvPr id="169" name="Диаграмма 54"/>
          <p:cNvGraphicFramePr/>
          <p:nvPr/>
        </p:nvGraphicFramePr>
        <p:xfrm>
          <a:off x="5377320" y="3051000"/>
          <a:ext cx="1523520" cy="11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0" name="Диаграмма 55"/>
          <p:cNvGraphicFramePr/>
          <p:nvPr/>
        </p:nvGraphicFramePr>
        <p:xfrm>
          <a:off x="5288760" y="4114080"/>
          <a:ext cx="1688400" cy="120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1" name="Диаграмма 56"/>
          <p:cNvGraphicFramePr/>
          <p:nvPr/>
        </p:nvGraphicFramePr>
        <p:xfrm>
          <a:off x="8815320" y="3079440"/>
          <a:ext cx="1266840" cy="112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2" name="Диаграмма 57"/>
          <p:cNvGraphicFramePr/>
          <p:nvPr/>
        </p:nvGraphicFramePr>
        <p:xfrm>
          <a:off x="8757000" y="4234680"/>
          <a:ext cx="1404720" cy="108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3" name="CustomShape 23"/>
          <p:cNvSpPr/>
          <p:nvPr/>
        </p:nvSpPr>
        <p:spPr>
          <a:xfrm>
            <a:off x="165240" y="5834880"/>
            <a:ext cx="2654280" cy="96372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83ff"/>
            </a:solidFill>
            <a:custDash>
              <a:ds d="400000" sp="300000"/>
            </a:custDash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16,7%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малоимущих граждан, получивших СК в общей численности получателей ГСП</a:t>
            </a:r>
            <a:endParaRPr/>
          </a:p>
        </p:txBody>
      </p:sp>
      <p:sp>
        <p:nvSpPr>
          <p:cNvPr id="174" name="CustomShape 24"/>
          <p:cNvSpPr/>
          <p:nvPr/>
        </p:nvSpPr>
        <p:spPr>
          <a:xfrm>
            <a:off x="3189960" y="5817960"/>
            <a:ext cx="2654280" cy="96372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83ff"/>
            </a:solidFill>
            <a:custDash>
              <a:ds d="400000" sp="300000"/>
            </a:custDash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Уровень среднедушевого дохода граждан по окончании срока действия соцконтракта увеличился в </a:t>
            </a: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1,6 раз</a:t>
            </a:r>
            <a:endParaRPr/>
          </a:p>
        </p:txBody>
      </p:sp>
      <p:sp>
        <p:nvSpPr>
          <p:cNvPr id="175" name="Line 25"/>
          <p:cNvSpPr/>
          <p:nvPr/>
        </p:nvSpPr>
        <p:spPr>
          <a:xfrm>
            <a:off x="0" y="5557680"/>
            <a:ext cx="1219176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26"/>
          <p:cNvSpPr/>
          <p:nvPr/>
        </p:nvSpPr>
        <p:spPr>
          <a:xfrm>
            <a:off x="3867480" y="5405760"/>
            <a:ext cx="4097880" cy="2653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76717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целом по Российской Федерации</a:t>
            </a:r>
            <a:endParaRPr/>
          </a:p>
        </p:txBody>
      </p:sp>
      <p:sp>
        <p:nvSpPr>
          <p:cNvPr id="177" name="CustomShape 27"/>
          <p:cNvSpPr/>
          <p:nvPr/>
        </p:nvSpPr>
        <p:spPr>
          <a:xfrm>
            <a:off x="6212160" y="5817960"/>
            <a:ext cx="2654280" cy="96372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182 тыс. социальных контрактов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заключено</a:t>
            </a:r>
            <a:endParaRPr/>
          </a:p>
        </p:txBody>
      </p:sp>
      <p:sp>
        <p:nvSpPr>
          <p:cNvPr id="178" name="CustomShape 28"/>
          <p:cNvSpPr/>
          <p:nvPr/>
        </p:nvSpPr>
        <p:spPr>
          <a:xfrm>
            <a:off x="9234360" y="5834880"/>
            <a:ext cx="2654280" cy="946800"/>
          </a:xfrm>
          <a:prstGeom prst="roundRect">
            <a:avLst>
              <a:gd name="adj" fmla="val 16667"/>
            </a:avLst>
          </a:prstGeom>
          <a:noFill/>
          <a:ln w="19080"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604 тыс. граждан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охвачено</a:t>
            </a:r>
            <a:endParaRPr/>
          </a:p>
        </p:txBody>
      </p:sp>
      <p:sp>
        <p:nvSpPr>
          <p:cNvPr id="179" name="TextShape 29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9FF77C89-8059-4DD0-AD7E-5C30B25C2F14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0"/>
            <a:ext cx="12191760" cy="71208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Денежные выплаты в рамках оказания государственной социальной помощи на основании социального контракта органом социальной защиты населения осуществляются: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8713800" y="1168560"/>
            <a:ext cx="3368520" cy="5274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Размер денежных выплат, предоставляемых гражданину на основании социального контракта, их </a:t>
            </a:r>
            <a:r>
              <a:rPr lang="ru-RU" sz="20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периодичность и срок устанавливаются органом государственной власти субъекта</a:t>
            </a: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РФ в соответствии с правилами предоставления субсидий</a:t>
            </a:r>
            <a:endParaRPr/>
          </a:p>
        </p:txBody>
      </p:sp>
      <p:sp>
        <p:nvSpPr>
          <p:cNvPr id="182" name="CustomShape 3"/>
          <p:cNvSpPr/>
          <p:nvPr/>
        </p:nvSpPr>
        <p:spPr>
          <a:xfrm>
            <a:off x="144000" y="1283400"/>
            <a:ext cx="3053520" cy="1058400"/>
          </a:xfrm>
          <a:prstGeom prst="roundRect">
            <a:avLst>
              <a:gd name="adj" fmla="val 16667"/>
            </a:avLst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</a:t>
            </a:r>
            <a:r>
              <a:rPr lang="ru-RU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мероприятию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«поиск работы» </a:t>
            </a:r>
            <a:endParaRPr/>
          </a:p>
        </p:txBody>
      </p:sp>
      <p:sp>
        <p:nvSpPr>
          <p:cNvPr id="183" name="CustomShape 4"/>
          <p:cNvSpPr/>
          <p:nvPr/>
        </p:nvSpPr>
        <p:spPr>
          <a:xfrm>
            <a:off x="144000" y="4020120"/>
            <a:ext cx="3053520" cy="1058400"/>
          </a:xfrm>
          <a:prstGeom prst="roundRect">
            <a:avLst>
              <a:gd name="adj" fmla="val 16667"/>
            </a:avLst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мероприятию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«ведение личного подсобного хозяйства» </a:t>
            </a:r>
            <a:endParaRPr/>
          </a:p>
        </p:txBody>
      </p:sp>
      <p:sp>
        <p:nvSpPr>
          <p:cNvPr id="184" name="CustomShape 5"/>
          <p:cNvSpPr/>
          <p:nvPr/>
        </p:nvSpPr>
        <p:spPr>
          <a:xfrm>
            <a:off x="3323520" y="1693080"/>
            <a:ext cx="380520" cy="27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6"/>
          <p:cNvSpPr/>
          <p:nvPr/>
        </p:nvSpPr>
        <p:spPr>
          <a:xfrm>
            <a:off x="3323520" y="4405320"/>
            <a:ext cx="380520" cy="27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7"/>
          <p:cNvSpPr/>
          <p:nvPr/>
        </p:nvSpPr>
        <p:spPr>
          <a:xfrm>
            <a:off x="3323520" y="5774040"/>
            <a:ext cx="380520" cy="27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8"/>
          <p:cNvSpPr/>
          <p:nvPr/>
        </p:nvSpPr>
        <p:spPr>
          <a:xfrm>
            <a:off x="144000" y="2655720"/>
            <a:ext cx="3053520" cy="1058400"/>
          </a:xfrm>
          <a:prstGeom prst="roundRect">
            <a:avLst>
              <a:gd name="adj" fmla="val 16667"/>
            </a:avLst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мероприятию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«осуществление индивидуальной предпринимательской деятельности» </a:t>
            </a:r>
            <a:endParaRPr/>
          </a:p>
        </p:txBody>
      </p:sp>
      <p:sp>
        <p:nvSpPr>
          <p:cNvPr id="188" name="CustomShape 9"/>
          <p:cNvSpPr/>
          <p:nvPr/>
        </p:nvSpPr>
        <p:spPr>
          <a:xfrm>
            <a:off x="144000" y="5384520"/>
            <a:ext cx="3053520" cy="1058400"/>
          </a:xfrm>
          <a:prstGeom prst="roundRect">
            <a:avLst>
              <a:gd name="adj" fmla="val 16667"/>
            </a:avLst>
          </a:prstGeom>
          <a:solidFill>
            <a:srgbClr val="d4d9ec"/>
          </a:solidFill>
          <a:ln>
            <a:solidFill>
              <a:srgbClr val="d4d9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мероприятию 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«осуществление иных мероприятий, направленных на преодоление гражданином трудной жизненной ситуации» </a:t>
            </a:r>
            <a:endParaRPr/>
          </a:p>
        </p:txBody>
      </p:sp>
      <p:sp>
        <p:nvSpPr>
          <p:cNvPr id="189" name="CustomShape 10"/>
          <p:cNvSpPr/>
          <p:nvPr/>
        </p:nvSpPr>
        <p:spPr>
          <a:xfrm>
            <a:off x="3324960" y="3049200"/>
            <a:ext cx="380520" cy="27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11"/>
          <p:cNvSpPr/>
          <p:nvPr/>
        </p:nvSpPr>
        <p:spPr>
          <a:xfrm>
            <a:off x="3798360" y="1168560"/>
            <a:ext cx="4727160" cy="1333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размере величины прожиточного минимума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трудоспособного населения, установленного в субъекте Российской Федерации, </a:t>
            </a: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месяц заключения социального контракта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3 месяца после подтверждения факта трудоустройства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гражданином</a:t>
            </a:r>
            <a:endParaRPr/>
          </a:p>
        </p:txBody>
      </p:sp>
      <p:sp>
        <p:nvSpPr>
          <p:cNvPr id="191" name="CustomShape 12"/>
          <p:cNvSpPr/>
          <p:nvPr/>
        </p:nvSpPr>
        <p:spPr>
          <a:xfrm>
            <a:off x="3798360" y="4020120"/>
            <a:ext cx="4727160" cy="1058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 100.000 рублей (единовременно)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зависимости от сметы расходов, утвержденной межведомственной комиссией, по мере наступления расходных обязательств</a:t>
            </a:r>
            <a:endParaRPr/>
          </a:p>
        </p:txBody>
      </p:sp>
      <p:sp>
        <p:nvSpPr>
          <p:cNvPr id="192" name="CustomShape 13"/>
          <p:cNvSpPr/>
          <p:nvPr/>
        </p:nvSpPr>
        <p:spPr>
          <a:xfrm>
            <a:off x="3799800" y="2692080"/>
            <a:ext cx="4725720" cy="1058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 250.000 рублей (единовременно)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зависимости от сметы расходов, указанной в утвержденном межведомственной комиссией бизнес-плане гражданина или по мере наступления расходных обязательств</a:t>
            </a:r>
            <a:endParaRPr/>
          </a:p>
        </p:txBody>
      </p:sp>
      <p:sp>
        <p:nvSpPr>
          <p:cNvPr id="193" name="CustomShape 14"/>
          <p:cNvSpPr/>
          <p:nvPr/>
        </p:nvSpPr>
        <p:spPr>
          <a:xfrm>
            <a:off x="3830040" y="5384520"/>
            <a:ext cx="4695480" cy="1058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размере величины прожиточного минимума </a:t>
            </a: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трудоспособного населения, установленного в субъекте Российской Федерации </a:t>
            </a:r>
            <a:r>
              <a:rPr b="1"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(но не более 6 месяцев</a:t>
            </a:r>
            <a:r>
              <a:rPr lang="ru-RU" sz="1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/>
          </a:p>
        </p:txBody>
      </p:sp>
      <p:sp>
        <p:nvSpPr>
          <p:cNvPr id="194" name="TextShape 15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1BD4924A-01C1-4969-B9E9-ADF8B1E89746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9867240" y="223596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Граждан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охвачено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(с учетом членов семьи)</a:t>
            </a:r>
            <a:endParaRPr/>
          </a:p>
        </p:txBody>
      </p:sp>
      <p:sp>
        <p:nvSpPr>
          <p:cNvPr id="196" name="CustomShape 2"/>
          <p:cNvSpPr/>
          <p:nvPr/>
        </p:nvSpPr>
        <p:spPr>
          <a:xfrm>
            <a:off x="7375320" y="225036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Социальных контрактов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заключено</a:t>
            </a:r>
            <a:endParaRPr/>
          </a:p>
        </p:txBody>
      </p:sp>
      <p:sp>
        <p:nvSpPr>
          <p:cNvPr id="197" name="CustomShape 3"/>
          <p:cNvSpPr/>
          <p:nvPr/>
        </p:nvSpPr>
        <p:spPr>
          <a:xfrm>
            <a:off x="9918000" y="489276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«осуществление ИП»</a:t>
            </a:r>
            <a:endParaRPr/>
          </a:p>
        </p:txBody>
      </p:sp>
      <p:sp>
        <p:nvSpPr>
          <p:cNvPr id="198" name="CustomShape 4"/>
          <p:cNvSpPr/>
          <p:nvPr/>
        </p:nvSpPr>
        <p:spPr>
          <a:xfrm>
            <a:off x="7384320" y="489276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«ведение ЛПХ»</a:t>
            </a:r>
            <a:endParaRPr/>
          </a:p>
        </p:txBody>
      </p:sp>
      <p:sp>
        <p:nvSpPr>
          <p:cNvPr id="199" name="CustomShape 5"/>
          <p:cNvSpPr/>
          <p:nvPr/>
        </p:nvSpPr>
        <p:spPr>
          <a:xfrm>
            <a:off x="9825480" y="379476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«иные мероприятия, направленные на преодоление ТЖС»</a:t>
            </a:r>
            <a:endParaRPr/>
          </a:p>
        </p:txBody>
      </p:sp>
      <p:sp>
        <p:nvSpPr>
          <p:cNvPr id="200" name="CustomShape 6"/>
          <p:cNvSpPr/>
          <p:nvPr/>
        </p:nvSpPr>
        <p:spPr>
          <a:xfrm>
            <a:off x="7384320" y="3796200"/>
            <a:ext cx="210780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направлению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«поиск работы»</a:t>
            </a:r>
            <a:endParaRPr/>
          </a:p>
        </p:txBody>
      </p:sp>
      <p:sp>
        <p:nvSpPr>
          <p:cNvPr id="201" name="CustomShape 7"/>
          <p:cNvSpPr/>
          <p:nvPr/>
        </p:nvSpPr>
        <p:spPr>
          <a:xfrm>
            <a:off x="0" y="0"/>
            <a:ext cx="12191760" cy="55260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Fira Sans"/>
              </a:rPr>
              <a:t>Механизм социального контракта в 2021 году</a:t>
            </a:r>
            <a:endParaRPr/>
          </a:p>
        </p:txBody>
      </p:sp>
      <p:sp>
        <p:nvSpPr>
          <p:cNvPr id="202" name="CustomShape 8"/>
          <p:cNvSpPr/>
          <p:nvPr/>
        </p:nvSpPr>
        <p:spPr>
          <a:xfrm>
            <a:off x="0" y="691200"/>
            <a:ext cx="1219176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Масштабирование федерального финансирования соцконтракта на </a:t>
            </a:r>
            <a:r>
              <a:rPr b="1" lang="ru-RU" sz="2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84 </a:t>
            </a: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региона</a:t>
            </a: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24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(26,3 млрд руб. ежегодно)</a:t>
            </a:r>
            <a:endParaRPr/>
          </a:p>
        </p:txBody>
      </p:sp>
      <p:sp>
        <p:nvSpPr>
          <p:cNvPr id="203" name="CustomShape 9"/>
          <p:cNvSpPr/>
          <p:nvPr/>
        </p:nvSpPr>
        <p:spPr>
          <a:xfrm>
            <a:off x="402480" y="1935360"/>
            <a:ext cx="6247440" cy="1079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72000" rIns="0" tIns="21600" bIns="21600" anchor="ctr"/>
          <a:p>
            <a:pPr algn="just">
              <a:lnSpc>
                <a:spcPct val="90000"/>
              </a:lnSpc>
            </a:pPr>
            <a:r>
              <a:rPr lang="ru-RU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Введено  направление «ведение личного подсобного хозяйства»</a:t>
            </a:r>
            <a:endParaRPr/>
          </a:p>
        </p:txBody>
      </p:sp>
      <p:sp>
        <p:nvSpPr>
          <p:cNvPr id="204" name="CustomShape 10"/>
          <p:cNvSpPr/>
          <p:nvPr/>
        </p:nvSpPr>
        <p:spPr>
          <a:xfrm>
            <a:off x="1000440" y="3906360"/>
            <a:ext cx="5095440" cy="9547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5" name="CustomShape 11"/>
          <p:cNvSpPr/>
          <p:nvPr/>
        </p:nvSpPr>
        <p:spPr>
          <a:xfrm>
            <a:off x="402480" y="3123720"/>
            <a:ext cx="6247440" cy="1079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72000" rIns="0" tIns="21600" bIns="21600" anchor="ctr"/>
          <a:p>
            <a:pPr algn="just">
              <a:lnSpc>
                <a:spcPct val="90000"/>
              </a:lnSpc>
            </a:pPr>
            <a:r>
              <a:rPr lang="ru-RU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Предоставлена возможность проходить обучение в рамках любого направления социального контракта (кроме иных мероприятий)</a:t>
            </a:r>
            <a:endParaRPr/>
          </a:p>
        </p:txBody>
      </p:sp>
      <p:sp>
        <p:nvSpPr>
          <p:cNvPr id="206" name="CustomShape 12"/>
          <p:cNvSpPr/>
          <p:nvPr/>
        </p:nvSpPr>
        <p:spPr>
          <a:xfrm>
            <a:off x="395280" y="4302360"/>
            <a:ext cx="6247440" cy="1079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72000" rIns="0" tIns="21600" bIns="21600" anchor="ctr"/>
          <a:p>
            <a:pPr algn="just">
              <a:lnSpc>
                <a:spcPct val="90000"/>
              </a:lnSpc>
            </a:pPr>
            <a:r>
              <a:rPr lang="ru-RU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Усиление межведомственного взаимодействия (занятость, с/х, МСП и т.д.) с целью комплексного подхода к решению проблем граждан</a:t>
            </a:r>
            <a:endParaRPr/>
          </a:p>
        </p:txBody>
      </p:sp>
      <p:sp>
        <p:nvSpPr>
          <p:cNvPr id="207" name="CustomShape 13"/>
          <p:cNvSpPr/>
          <p:nvPr/>
        </p:nvSpPr>
        <p:spPr>
          <a:xfrm>
            <a:off x="1446840" y="2473920"/>
            <a:ext cx="5095440" cy="9547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8" name="CustomShape 14"/>
          <p:cNvSpPr/>
          <p:nvPr/>
        </p:nvSpPr>
        <p:spPr>
          <a:xfrm>
            <a:off x="404280" y="5513400"/>
            <a:ext cx="6238440" cy="1079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0"/>
          <a:fillRef idx="0"/>
          <a:effectRef idx="0"/>
          <a:fontRef idx="minor"/>
        </p:style>
        <p:txBody>
          <a:bodyPr lIns="972000" rIns="0" tIns="21600" bIns="21600" anchor="ctr"/>
          <a:p>
            <a:pPr algn="just">
              <a:lnSpc>
                <a:spcPct val="90000"/>
              </a:lnSpc>
            </a:pPr>
            <a:r>
              <a:rPr lang="ru-RU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Расширена возможность расходования средств в рамках предпринимательской деятельности и иных мероприятий, направленных на преодоление трудной жизненной ситуации</a:t>
            </a:r>
            <a:endParaRPr/>
          </a:p>
        </p:txBody>
      </p:sp>
      <p:pic>
        <p:nvPicPr>
          <p:cNvPr id="209" name="Рисунок 2" descr=""/>
          <p:cNvPicPr/>
          <p:nvPr/>
        </p:nvPicPr>
        <p:blipFill>
          <a:blip r:embed="rId1"/>
          <a:stretch/>
        </p:blipFill>
        <p:spPr>
          <a:xfrm>
            <a:off x="499680" y="2158560"/>
            <a:ext cx="1001160" cy="689760"/>
          </a:xfrm>
          <a:prstGeom prst="rect">
            <a:avLst/>
          </a:prstGeom>
          <a:ln>
            <a:noFill/>
          </a:ln>
        </p:spPr>
      </p:pic>
      <p:pic>
        <p:nvPicPr>
          <p:cNvPr id="210" name="Рисунок 78" descr=""/>
          <p:cNvPicPr/>
          <p:nvPr/>
        </p:nvPicPr>
        <p:blipFill>
          <a:blip r:embed="rId2"/>
          <a:stretch/>
        </p:blipFill>
        <p:spPr>
          <a:xfrm>
            <a:off x="509400" y="3313800"/>
            <a:ext cx="1001160" cy="689760"/>
          </a:xfrm>
          <a:prstGeom prst="rect">
            <a:avLst/>
          </a:prstGeom>
          <a:ln>
            <a:noFill/>
          </a:ln>
        </p:spPr>
      </p:pic>
      <p:pic>
        <p:nvPicPr>
          <p:cNvPr id="211" name="Рисунок 79" descr=""/>
          <p:cNvPicPr/>
          <p:nvPr/>
        </p:nvPicPr>
        <p:blipFill>
          <a:blip r:embed="rId3"/>
          <a:stretch/>
        </p:blipFill>
        <p:spPr>
          <a:xfrm>
            <a:off x="499680" y="4507560"/>
            <a:ext cx="1001160" cy="689760"/>
          </a:xfrm>
          <a:prstGeom prst="rect">
            <a:avLst/>
          </a:prstGeom>
          <a:ln>
            <a:noFill/>
          </a:ln>
        </p:spPr>
      </p:pic>
      <p:pic>
        <p:nvPicPr>
          <p:cNvPr id="212" name="Рисунок 80" descr=""/>
          <p:cNvPicPr/>
          <p:nvPr/>
        </p:nvPicPr>
        <p:blipFill>
          <a:blip r:embed="rId4"/>
          <a:stretch/>
        </p:blipFill>
        <p:spPr>
          <a:xfrm>
            <a:off x="481320" y="5708160"/>
            <a:ext cx="1001160" cy="689760"/>
          </a:xfrm>
          <a:prstGeom prst="rect">
            <a:avLst/>
          </a:prstGeom>
          <a:ln>
            <a:noFill/>
          </a:ln>
        </p:spPr>
      </p:pic>
      <p:graphicFrame>
        <p:nvGraphicFramePr>
          <p:cNvPr id="213" name="Диаграмма 11"/>
          <p:cNvGraphicFramePr/>
          <p:nvPr/>
        </p:nvGraphicFramePr>
        <p:xfrm>
          <a:off x="6829920" y="3658320"/>
          <a:ext cx="1338840" cy="114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4" name="Диаграмма 102"/>
          <p:cNvGraphicFramePr/>
          <p:nvPr/>
        </p:nvGraphicFramePr>
        <p:xfrm>
          <a:off x="9306000" y="3658320"/>
          <a:ext cx="1338840" cy="114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5" name="Диаграмма 103"/>
          <p:cNvGraphicFramePr/>
          <p:nvPr/>
        </p:nvGraphicFramePr>
        <p:xfrm>
          <a:off x="9195120" y="4680360"/>
          <a:ext cx="1632960" cy="131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6" name="Диаграмма 104"/>
          <p:cNvGraphicFramePr/>
          <p:nvPr/>
        </p:nvGraphicFramePr>
        <p:xfrm>
          <a:off x="6617160" y="4676760"/>
          <a:ext cx="1764720" cy="130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7" name="CustomShape 15"/>
          <p:cNvSpPr/>
          <p:nvPr/>
        </p:nvSpPr>
        <p:spPr>
          <a:xfrm>
            <a:off x="8886960" y="3131640"/>
            <a:ext cx="12700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 них (%):</a:t>
            </a:r>
            <a:endParaRPr/>
          </a:p>
        </p:txBody>
      </p:sp>
      <p:sp>
        <p:nvSpPr>
          <p:cNvPr id="218" name="CustomShape 16"/>
          <p:cNvSpPr/>
          <p:nvPr/>
        </p:nvSpPr>
        <p:spPr>
          <a:xfrm rot="16200000">
            <a:off x="9390960" y="977760"/>
            <a:ext cx="295920" cy="5021640"/>
          </a:xfrm>
          <a:prstGeom prst="leftBrace">
            <a:avLst>
              <a:gd name="adj1" fmla="val 8333"/>
              <a:gd name="adj2" fmla="val 49702"/>
            </a:avLst>
          </a:prstGeom>
          <a:noFill/>
          <a:ln w="1908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TextShape 17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236D46E-B200-46FC-B219-9A64FE96D7B5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  <p:sp>
        <p:nvSpPr>
          <p:cNvPr id="220" name="CustomShape 18"/>
          <p:cNvSpPr/>
          <p:nvPr/>
        </p:nvSpPr>
        <p:spPr>
          <a:xfrm>
            <a:off x="8097840" y="1751040"/>
            <a:ext cx="28821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состоянию на 01.09.2021</a:t>
            </a:r>
            <a:endParaRPr/>
          </a:p>
        </p:txBody>
      </p:sp>
      <p:sp>
        <p:nvSpPr>
          <p:cNvPr id="221" name="CustomShape 19"/>
          <p:cNvSpPr/>
          <p:nvPr/>
        </p:nvSpPr>
        <p:spPr>
          <a:xfrm>
            <a:off x="6985800" y="2250360"/>
            <a:ext cx="904680" cy="88092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172 тыс</a:t>
            </a:r>
            <a:endParaRPr/>
          </a:p>
        </p:txBody>
      </p:sp>
      <p:sp>
        <p:nvSpPr>
          <p:cNvPr id="222" name="CustomShape 20"/>
          <p:cNvSpPr/>
          <p:nvPr/>
        </p:nvSpPr>
        <p:spPr>
          <a:xfrm>
            <a:off x="9561240" y="2235960"/>
            <a:ext cx="904680" cy="88092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588 тыс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0" y="902520"/>
            <a:ext cx="12191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d9d9d9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24" name="Рисунок 22" descr=""/>
          <p:cNvPicPr/>
          <p:nvPr/>
        </p:nvPicPr>
        <p:blipFill>
          <a:blip r:embed="rId1"/>
          <a:stretch/>
        </p:blipFill>
        <p:spPr>
          <a:xfrm>
            <a:off x="663480" y="112824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25" name="CustomShape 2"/>
          <p:cNvSpPr/>
          <p:nvPr/>
        </p:nvSpPr>
        <p:spPr>
          <a:xfrm>
            <a:off x="600480" y="107892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Расширен перечень товаров и услуг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на которые можно направить средства соцконтракта для преодоления ТЖС и открытия собственного дела</a:t>
            </a:r>
            <a:endParaRPr/>
          </a:p>
        </p:txBody>
      </p:sp>
      <p:pic>
        <p:nvPicPr>
          <p:cNvPr id="226" name="Рисунок 12" descr=""/>
          <p:cNvPicPr/>
          <p:nvPr/>
        </p:nvPicPr>
        <p:blipFill>
          <a:blip r:embed=""/>
          <a:stretch/>
        </p:blipFill>
        <p:spPr>
          <a:xfrm>
            <a:off x="663480" y="269640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27" name="CustomShape 3"/>
          <p:cNvSpPr/>
          <p:nvPr/>
        </p:nvSpPr>
        <p:spPr>
          <a:xfrm>
            <a:off x="600480" y="264708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Подключение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к предоставлению соцконтракта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других ведомств и служб</a:t>
            </a:r>
            <a:endParaRPr/>
          </a:p>
        </p:txBody>
      </p:sp>
      <p:pic>
        <p:nvPicPr>
          <p:cNvPr id="228" name="Рисунок 19" descr=""/>
          <p:cNvPicPr/>
          <p:nvPr/>
        </p:nvPicPr>
        <p:blipFill>
          <a:blip r:embed="rId2"/>
          <a:stretch/>
        </p:blipFill>
        <p:spPr>
          <a:xfrm>
            <a:off x="663480" y="352188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29" name="CustomShape 4"/>
          <p:cNvSpPr/>
          <p:nvPr/>
        </p:nvSpPr>
        <p:spPr>
          <a:xfrm>
            <a:off x="600480" y="347256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Расширение возможности обучения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рамках соцконтракта</a:t>
            </a:r>
            <a:endParaRPr/>
          </a:p>
        </p:txBody>
      </p:sp>
      <p:pic>
        <p:nvPicPr>
          <p:cNvPr id="230" name="Рисунок 21" descr=""/>
          <p:cNvPicPr/>
          <p:nvPr/>
        </p:nvPicPr>
        <p:blipFill>
          <a:blip r:embed="rId3"/>
          <a:stretch/>
        </p:blipFill>
        <p:spPr>
          <a:xfrm>
            <a:off x="663480" y="437544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31" name="CustomShape 5"/>
          <p:cNvSpPr/>
          <p:nvPr/>
        </p:nvSpPr>
        <p:spPr>
          <a:xfrm>
            <a:off x="600480" y="432612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Повышение стимулирования регионов к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приоритетному заключению соцконтрактов на открытие собственного дела, трудоустройство и развитие личного подсобного хозяйства</a:t>
            </a:r>
            <a:endParaRPr/>
          </a:p>
        </p:txBody>
      </p:sp>
      <p:pic>
        <p:nvPicPr>
          <p:cNvPr id="232" name="Рисунок 24" descr=""/>
          <p:cNvPicPr/>
          <p:nvPr/>
        </p:nvPicPr>
        <p:blipFill>
          <a:blip r:embed="rId4"/>
          <a:stretch/>
        </p:blipFill>
        <p:spPr>
          <a:xfrm>
            <a:off x="663480" y="522900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33" name="CustomShape 6"/>
          <p:cNvSpPr/>
          <p:nvPr/>
        </p:nvSpPr>
        <p:spPr>
          <a:xfrm>
            <a:off x="600480" y="517968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Изменение процесса контроля и мониторинга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соцконтракта</a:t>
            </a:r>
            <a:endParaRPr/>
          </a:p>
        </p:txBody>
      </p:sp>
      <p:pic>
        <p:nvPicPr>
          <p:cNvPr id="234" name="Рисунок 27" descr=""/>
          <p:cNvPicPr/>
          <p:nvPr/>
        </p:nvPicPr>
        <p:blipFill>
          <a:blip r:embed="rId5"/>
          <a:stretch/>
        </p:blipFill>
        <p:spPr>
          <a:xfrm>
            <a:off x="663480" y="605484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35" name="CustomShape 7"/>
          <p:cNvSpPr/>
          <p:nvPr/>
        </p:nvSpPr>
        <p:spPr>
          <a:xfrm>
            <a:off x="600480" y="600516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Пересмотрены показатели эффективности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соцконтракта</a:t>
            </a:r>
            <a:endParaRPr/>
          </a:p>
        </p:txBody>
      </p:sp>
      <p:pic>
        <p:nvPicPr>
          <p:cNvPr id="236" name="Рисунок 38" descr=""/>
          <p:cNvPicPr/>
          <p:nvPr/>
        </p:nvPicPr>
        <p:blipFill>
          <a:blip r:embed="rId6"/>
          <a:stretch/>
        </p:blipFill>
        <p:spPr>
          <a:xfrm>
            <a:off x="663480" y="1903320"/>
            <a:ext cx="649440" cy="649440"/>
          </a:xfrm>
          <a:prstGeom prst="rect">
            <a:avLst/>
          </a:prstGeom>
          <a:ln>
            <a:noFill/>
          </a:ln>
        </p:spPr>
      </p:pic>
      <p:sp>
        <p:nvSpPr>
          <p:cNvPr id="237" name="CustomShape 8"/>
          <p:cNvSpPr/>
          <p:nvPr/>
        </p:nvSpPr>
        <p:spPr>
          <a:xfrm>
            <a:off x="600480" y="1853640"/>
            <a:ext cx="10546200" cy="699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marL="628560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Федеральная поддержка проектов по развитию личного подсобного хозяйства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 2021 года</a:t>
            </a:r>
            <a:endParaRPr/>
          </a:p>
        </p:txBody>
      </p:sp>
      <p:sp>
        <p:nvSpPr>
          <p:cNvPr id="238" name="CustomShape 9"/>
          <p:cNvSpPr/>
          <p:nvPr/>
        </p:nvSpPr>
        <p:spPr>
          <a:xfrm>
            <a:off x="0" y="0"/>
            <a:ext cx="12191760" cy="55260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Fira Sans"/>
              </a:rPr>
              <a:t>ПОВЫШЕНИЕ ЭФФЕКТИВНОСТИ МЕХАНИЗМА СОЦАИЛЬНОГО КОНТРАКТА С 2021 ГОДА</a:t>
            </a:r>
            <a:endParaRPr/>
          </a:p>
        </p:txBody>
      </p:sp>
      <p:sp>
        <p:nvSpPr>
          <p:cNvPr id="239" name="TextShape 10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B707E25A-246C-4BBD-8141-0C01DB4DAA8E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3128400" y="1745280"/>
            <a:ext cx="2789280" cy="2202840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b"/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привлечение профильных органов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содействие в постановке на учет в качестве самозанятого 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содействие в организации и развитии ЛПХ</a:t>
            </a:r>
            <a:endParaRPr/>
          </a:p>
        </p:txBody>
      </p:sp>
      <p:sp>
        <p:nvSpPr>
          <p:cNvPr id="241" name="TextShape 2"/>
          <p:cNvSpPr txBox="1"/>
          <p:nvPr/>
        </p:nvSpPr>
        <p:spPr>
          <a:xfrm>
            <a:off x="670320" y="1081440"/>
            <a:ext cx="4897080" cy="629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Цель: </a:t>
            </a: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содействие гражданину в создании и развитии проектов личного подсобного хозяйства </a:t>
            </a:r>
            <a:endParaRPr/>
          </a:p>
        </p:txBody>
      </p:sp>
      <p:sp>
        <p:nvSpPr>
          <p:cNvPr id="242" name="CustomShape 3"/>
          <p:cNvSpPr/>
          <p:nvPr/>
        </p:nvSpPr>
        <p:spPr>
          <a:xfrm>
            <a:off x="0" y="0"/>
            <a:ext cx="12191760" cy="75024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Мероприятие «Ведение личного подсобного хозяйства»</a:t>
            </a:r>
            <a:endParaRPr/>
          </a:p>
        </p:txBody>
      </p:sp>
      <p:sp>
        <p:nvSpPr>
          <p:cNvPr id="243" name="CustomShape 4"/>
          <p:cNvSpPr/>
          <p:nvPr/>
        </p:nvSpPr>
        <p:spPr>
          <a:xfrm>
            <a:off x="6398640" y="3768480"/>
            <a:ext cx="56401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ПРИМЕРЫ</a:t>
            </a:r>
            <a:endParaRPr/>
          </a:p>
        </p:txBody>
      </p:sp>
      <p:sp>
        <p:nvSpPr>
          <p:cNvPr id="244" name="CustomShape 5"/>
          <p:cNvSpPr/>
          <p:nvPr/>
        </p:nvSpPr>
        <p:spPr>
          <a:xfrm>
            <a:off x="274320" y="1745280"/>
            <a:ext cx="2723400" cy="75312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Обязательные требования в рамках соцконтракта  к гражданину</a:t>
            </a:r>
            <a:endParaRPr/>
          </a:p>
        </p:txBody>
      </p:sp>
      <p:sp>
        <p:nvSpPr>
          <p:cNvPr id="245" name="CustomShape 6"/>
          <p:cNvSpPr/>
          <p:nvPr/>
        </p:nvSpPr>
        <p:spPr>
          <a:xfrm>
            <a:off x="155880" y="888480"/>
            <a:ext cx="5858280" cy="5842080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7"/>
          <p:cNvSpPr/>
          <p:nvPr/>
        </p:nvSpPr>
        <p:spPr>
          <a:xfrm>
            <a:off x="6399360" y="885600"/>
            <a:ext cx="5639760" cy="2568240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8"/>
          <p:cNvSpPr/>
          <p:nvPr/>
        </p:nvSpPr>
        <p:spPr>
          <a:xfrm>
            <a:off x="3128400" y="1745280"/>
            <a:ext cx="2789280" cy="75312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Обязанности органа соцзащиты</a:t>
            </a:r>
            <a:endParaRPr/>
          </a:p>
        </p:txBody>
      </p:sp>
      <p:sp>
        <p:nvSpPr>
          <p:cNvPr id="248" name="CustomShape 9"/>
          <p:cNvSpPr/>
          <p:nvPr/>
        </p:nvSpPr>
        <p:spPr>
          <a:xfrm>
            <a:off x="274320" y="1745280"/>
            <a:ext cx="2723400" cy="2202840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b"/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регистрация в качестве самозанятого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приобрести необходимые товары для ведения ЛПХ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осуществлять реализацию произведённой продукции</a:t>
            </a:r>
            <a:endParaRPr/>
          </a:p>
        </p:txBody>
      </p:sp>
      <p:sp>
        <p:nvSpPr>
          <p:cNvPr id="249" name="CustomShape 10"/>
          <p:cNvSpPr/>
          <p:nvPr/>
        </p:nvSpPr>
        <p:spPr>
          <a:xfrm>
            <a:off x="871200" y="5508360"/>
            <a:ext cx="225684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Социальных контрактов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заключено</a:t>
            </a:r>
            <a:endParaRPr/>
          </a:p>
        </p:txBody>
      </p:sp>
      <p:sp>
        <p:nvSpPr>
          <p:cNvPr id="250" name="CustomShape 11"/>
          <p:cNvSpPr/>
          <p:nvPr/>
        </p:nvSpPr>
        <p:spPr>
          <a:xfrm>
            <a:off x="3459960" y="5491440"/>
            <a:ext cx="232488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 от общей численности 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заключенных соцконтрактов</a:t>
            </a:r>
            <a:endParaRPr/>
          </a:p>
        </p:txBody>
      </p:sp>
      <p:graphicFrame>
        <p:nvGraphicFramePr>
          <p:cNvPr id="251" name="Диаграмма 19"/>
          <p:cNvGraphicFramePr/>
          <p:nvPr/>
        </p:nvGraphicFramePr>
        <p:xfrm>
          <a:off x="2846160" y="5270400"/>
          <a:ext cx="1615320" cy="131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52" name="CustomShape 12"/>
          <p:cNvSpPr/>
          <p:nvPr/>
        </p:nvSpPr>
        <p:spPr>
          <a:xfrm>
            <a:off x="7218000" y="1716120"/>
            <a:ext cx="471348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Животноводство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Выращивание овощей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Пчеловодство</a:t>
            </a:r>
            <a:endParaRPr/>
          </a:p>
        </p:txBody>
      </p:sp>
      <p:sp>
        <p:nvSpPr>
          <p:cNvPr id="253" name="CustomShape 13"/>
          <p:cNvSpPr/>
          <p:nvPr/>
        </p:nvSpPr>
        <p:spPr>
          <a:xfrm>
            <a:off x="6528960" y="1013760"/>
            <a:ext cx="5368320" cy="47124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Основные направления деятельности</a:t>
            </a:r>
            <a:endParaRPr/>
          </a:p>
        </p:txBody>
      </p:sp>
      <p:pic>
        <p:nvPicPr>
          <p:cNvPr id="254" name="Picture 2" descr=""/>
          <p:cNvPicPr/>
          <p:nvPr/>
        </p:nvPicPr>
        <p:blipFill>
          <a:blip r:embed="rId2"/>
          <a:stretch/>
        </p:blipFill>
        <p:spPr>
          <a:xfrm>
            <a:off x="6366240" y="1558800"/>
            <a:ext cx="1031040" cy="595440"/>
          </a:xfrm>
          <a:prstGeom prst="rect">
            <a:avLst/>
          </a:prstGeom>
          <a:ln>
            <a:noFill/>
          </a:ln>
        </p:spPr>
      </p:pic>
      <p:pic>
        <p:nvPicPr>
          <p:cNvPr id="255" name="Picture 4" descr=""/>
          <p:cNvPicPr/>
          <p:nvPr/>
        </p:nvPicPr>
        <p:blipFill>
          <a:blip r:embed="rId3"/>
          <a:stretch/>
        </p:blipFill>
        <p:spPr>
          <a:xfrm>
            <a:off x="6640200" y="2192040"/>
            <a:ext cx="515160" cy="499680"/>
          </a:xfrm>
          <a:prstGeom prst="rect">
            <a:avLst/>
          </a:prstGeom>
          <a:ln>
            <a:noFill/>
          </a:ln>
        </p:spPr>
      </p:pic>
      <p:pic>
        <p:nvPicPr>
          <p:cNvPr id="256" name="Picture 6" descr=""/>
          <p:cNvPicPr/>
          <p:nvPr/>
        </p:nvPicPr>
        <p:blipFill>
          <a:blip r:embed="rId4"/>
          <a:stretch/>
        </p:blipFill>
        <p:spPr>
          <a:xfrm>
            <a:off x="6640200" y="2729160"/>
            <a:ext cx="532080" cy="595440"/>
          </a:xfrm>
          <a:prstGeom prst="rect">
            <a:avLst/>
          </a:prstGeom>
          <a:ln>
            <a:noFill/>
          </a:ln>
        </p:spPr>
      </p:pic>
      <p:sp>
        <p:nvSpPr>
          <p:cNvPr id="257" name="CustomShape 14"/>
          <p:cNvSpPr/>
          <p:nvPr/>
        </p:nvSpPr>
        <p:spPr>
          <a:xfrm>
            <a:off x="6398640" y="3644640"/>
            <a:ext cx="5640120" cy="3083040"/>
          </a:xfrm>
          <a:prstGeom prst="roundRect">
            <a:avLst>
              <a:gd name="adj" fmla="val 800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8" name="Picture 6" descr=""/>
          <p:cNvPicPr/>
          <p:nvPr/>
        </p:nvPicPr>
        <p:blipFill>
          <a:blip r:embed="rId5"/>
          <a:srcRect l="0" t="13039" r="24894" b="0"/>
          <a:stretch/>
        </p:blipFill>
        <p:spPr>
          <a:xfrm>
            <a:off x="6596640" y="4465080"/>
            <a:ext cx="1998360" cy="1575720"/>
          </a:xfrm>
          <a:prstGeom prst="rect">
            <a:avLst/>
          </a:prstGeom>
          <a:ln w="12600">
            <a:solidFill>
              <a:schemeClr val="tx1"/>
            </a:solidFill>
            <a:miter/>
          </a:ln>
        </p:spPr>
      </p:pic>
      <p:pic>
        <p:nvPicPr>
          <p:cNvPr id="259" name="Picture 2" descr=""/>
          <p:cNvPicPr/>
          <p:nvPr/>
        </p:nvPicPr>
        <p:blipFill>
          <a:blip r:embed="rId6"/>
          <a:srcRect l="0" t="0" r="0" b="24718"/>
          <a:stretch/>
        </p:blipFill>
        <p:spPr>
          <a:xfrm>
            <a:off x="8727480" y="4465080"/>
            <a:ext cx="3134160" cy="1575720"/>
          </a:xfrm>
          <a:prstGeom prst="rect">
            <a:avLst/>
          </a:prstGeom>
          <a:ln w="12600">
            <a:solidFill>
              <a:schemeClr val="tx1"/>
            </a:solidFill>
            <a:miter/>
          </a:ln>
        </p:spPr>
      </p:pic>
      <p:sp>
        <p:nvSpPr>
          <p:cNvPr id="260" name="CustomShape 15"/>
          <p:cNvSpPr/>
          <p:nvPr/>
        </p:nvSpPr>
        <p:spPr>
          <a:xfrm>
            <a:off x="8727480" y="6117120"/>
            <a:ext cx="3134160" cy="30348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Выращивание микрозелени</a:t>
            </a:r>
            <a:endParaRPr/>
          </a:p>
        </p:txBody>
      </p:sp>
      <p:sp>
        <p:nvSpPr>
          <p:cNvPr id="261" name="CustomShape 16"/>
          <p:cNvSpPr/>
          <p:nvPr/>
        </p:nvSpPr>
        <p:spPr>
          <a:xfrm>
            <a:off x="6592320" y="6117120"/>
            <a:ext cx="2002680" cy="30348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Фермерское хозяйство</a:t>
            </a:r>
            <a:endParaRPr/>
          </a:p>
        </p:txBody>
      </p:sp>
      <p:sp>
        <p:nvSpPr>
          <p:cNvPr id="262" name="TextShape 17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9DBB7DB-170B-41D7-8A55-784289D76D8C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  <p:sp>
        <p:nvSpPr>
          <p:cNvPr id="263" name="CustomShape 18"/>
          <p:cNvSpPr/>
          <p:nvPr/>
        </p:nvSpPr>
        <p:spPr>
          <a:xfrm>
            <a:off x="2458440" y="3809520"/>
            <a:ext cx="1209240" cy="110592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Ед. выплата </a:t>
            </a:r>
            <a:r>
              <a:rPr b="1" lang="ru-RU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 тыс руб</a:t>
            </a:r>
            <a:endParaRPr/>
          </a:p>
        </p:txBody>
      </p:sp>
      <p:sp>
        <p:nvSpPr>
          <p:cNvPr id="264" name="CustomShape 19"/>
          <p:cNvSpPr/>
          <p:nvPr/>
        </p:nvSpPr>
        <p:spPr>
          <a:xfrm>
            <a:off x="568440" y="5508360"/>
            <a:ext cx="887400" cy="88740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17,7 тыс</a:t>
            </a:r>
            <a:endParaRPr/>
          </a:p>
        </p:txBody>
      </p:sp>
      <p:sp>
        <p:nvSpPr>
          <p:cNvPr id="265" name="CustomShape 20"/>
          <p:cNvSpPr/>
          <p:nvPr/>
        </p:nvSpPr>
        <p:spPr>
          <a:xfrm>
            <a:off x="1622160" y="5092560"/>
            <a:ext cx="28821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состоянию на 01.09.2021</a:t>
            </a:r>
            <a:endParaRPr/>
          </a:p>
        </p:txBody>
      </p:sp>
      <p:sp>
        <p:nvSpPr>
          <p:cNvPr id="266" name="CustomShape 21"/>
          <p:cNvSpPr/>
          <p:nvPr/>
        </p:nvSpPr>
        <p:spPr>
          <a:xfrm>
            <a:off x="8727480" y="6438600"/>
            <a:ext cx="313416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Республика Чувашия</a:t>
            </a:r>
            <a:endParaRPr/>
          </a:p>
        </p:txBody>
      </p:sp>
      <p:sp>
        <p:nvSpPr>
          <p:cNvPr id="267" name="CustomShape 22"/>
          <p:cNvSpPr/>
          <p:nvPr/>
        </p:nvSpPr>
        <p:spPr>
          <a:xfrm>
            <a:off x="6592320" y="6429240"/>
            <a:ext cx="200268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Республика Чувашия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3740040" y="1745280"/>
            <a:ext cx="2178000" cy="2635920"/>
          </a:xfrm>
          <a:prstGeom prst="roundRect">
            <a:avLst>
              <a:gd name="adj" fmla="val 10187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b"/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привлечение профильных органов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содействие в организации дела и сбыте продукции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помощь в составлении бизнес-плана</a:t>
            </a:r>
            <a:endParaRPr/>
          </a:p>
        </p:txBody>
      </p:sp>
      <p:sp>
        <p:nvSpPr>
          <p:cNvPr id="269" name="TextShape 2"/>
          <p:cNvSpPr txBox="1"/>
          <p:nvPr/>
        </p:nvSpPr>
        <p:spPr>
          <a:xfrm>
            <a:off x="670320" y="1081440"/>
            <a:ext cx="4897080" cy="629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ru-RU" sz="20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Цель: </a:t>
            </a: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содействие гражданину в открытии собственного дела</a:t>
            </a:r>
            <a:endParaRPr/>
          </a:p>
        </p:txBody>
      </p:sp>
      <p:sp>
        <p:nvSpPr>
          <p:cNvPr id="270" name="CustomShape 3"/>
          <p:cNvSpPr/>
          <p:nvPr/>
        </p:nvSpPr>
        <p:spPr>
          <a:xfrm>
            <a:off x="0" y="0"/>
            <a:ext cx="12191760" cy="750240"/>
          </a:xfrm>
          <a:prstGeom prst="rect">
            <a:avLst/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Мероприятие «Осуществление индивидуальной </a:t>
            </a:r>
            <a:r>
              <a:rPr b="1" lang="ru-R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предпринимательской деятельности»</a:t>
            </a:r>
            <a:endParaRPr/>
          </a:p>
        </p:txBody>
      </p:sp>
      <p:sp>
        <p:nvSpPr>
          <p:cNvPr id="271" name="CustomShape 4"/>
          <p:cNvSpPr/>
          <p:nvPr/>
        </p:nvSpPr>
        <p:spPr>
          <a:xfrm>
            <a:off x="274320" y="1745280"/>
            <a:ext cx="3292920" cy="75312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Обязательные требования в рамках соцконтракта  к гражданину</a:t>
            </a:r>
            <a:endParaRPr/>
          </a:p>
        </p:txBody>
      </p:sp>
      <p:sp>
        <p:nvSpPr>
          <p:cNvPr id="272" name="CustomShape 5"/>
          <p:cNvSpPr/>
          <p:nvPr/>
        </p:nvSpPr>
        <p:spPr>
          <a:xfrm>
            <a:off x="155880" y="888480"/>
            <a:ext cx="5858280" cy="5842080"/>
          </a:xfrm>
          <a:prstGeom prst="roundRect">
            <a:avLst>
              <a:gd name="adj" fmla="val 710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6"/>
          <p:cNvSpPr/>
          <p:nvPr/>
        </p:nvSpPr>
        <p:spPr>
          <a:xfrm>
            <a:off x="6399360" y="885600"/>
            <a:ext cx="5639760" cy="2736720"/>
          </a:xfrm>
          <a:prstGeom prst="roundRect">
            <a:avLst>
              <a:gd name="adj" fmla="val 8315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7"/>
          <p:cNvSpPr/>
          <p:nvPr/>
        </p:nvSpPr>
        <p:spPr>
          <a:xfrm>
            <a:off x="3740040" y="1745280"/>
            <a:ext cx="2178000" cy="75312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Обязанности органа соцзащиты</a:t>
            </a:r>
            <a:endParaRPr/>
          </a:p>
        </p:txBody>
      </p:sp>
      <p:sp>
        <p:nvSpPr>
          <p:cNvPr id="275" name="CustomShape 8"/>
          <p:cNvSpPr/>
          <p:nvPr/>
        </p:nvSpPr>
        <p:spPr>
          <a:xfrm>
            <a:off x="274320" y="1745280"/>
            <a:ext cx="3292920" cy="2635920"/>
          </a:xfrm>
          <a:prstGeom prst="roundRect">
            <a:avLst>
              <a:gd name="adj" fmla="val 6213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b"/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регистрация в качестве ИП или «самозанятого»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представить в орган соцзащиты документы, подтверждающие факты расходования средств</a:t>
            </a:r>
            <a:endParaRPr/>
          </a:p>
          <a:p>
            <a:pPr marL="171360" indent="-171000">
              <a:lnSpc>
                <a:spcPct val="100000"/>
              </a:lnSpc>
              <a:buFont typeface="Arial"/>
              <a:buChar char="•"/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приобрести основные средства, материальные запасы, принять имущественные обязательства</a:t>
            </a:r>
            <a:endParaRPr/>
          </a:p>
        </p:txBody>
      </p:sp>
      <p:sp>
        <p:nvSpPr>
          <p:cNvPr id="276" name="CustomShape 9"/>
          <p:cNvSpPr/>
          <p:nvPr/>
        </p:nvSpPr>
        <p:spPr>
          <a:xfrm>
            <a:off x="871200" y="5762160"/>
            <a:ext cx="225684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Социальных контрактов </a:t>
            </a: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заключено</a:t>
            </a:r>
            <a:endParaRPr/>
          </a:p>
        </p:txBody>
      </p:sp>
      <p:sp>
        <p:nvSpPr>
          <p:cNvPr id="277" name="CustomShape 10"/>
          <p:cNvSpPr/>
          <p:nvPr/>
        </p:nvSpPr>
        <p:spPr>
          <a:xfrm>
            <a:off x="3459960" y="5745240"/>
            <a:ext cx="2324880" cy="87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68000" rIns="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% от общей численности </a:t>
            </a:r>
            <a:r>
              <a:rPr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заключенных соцконтрактов</a:t>
            </a:r>
            <a:endParaRPr/>
          </a:p>
        </p:txBody>
      </p:sp>
      <p:graphicFrame>
        <p:nvGraphicFramePr>
          <p:cNvPr id="278" name="Диаграмма 19"/>
          <p:cNvGraphicFramePr/>
          <p:nvPr/>
        </p:nvGraphicFramePr>
        <p:xfrm>
          <a:off x="2846160" y="5524200"/>
          <a:ext cx="1615320" cy="131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79" name="CustomShape 11"/>
          <p:cNvSpPr/>
          <p:nvPr/>
        </p:nvSpPr>
        <p:spPr>
          <a:xfrm>
            <a:off x="6528960" y="988200"/>
            <a:ext cx="5368320" cy="461160"/>
          </a:xfrm>
          <a:prstGeom prst="roundRect">
            <a:avLst>
              <a:gd name="adj" fmla="val 16667"/>
            </a:avLst>
          </a:prstGeom>
          <a:solidFill>
            <a:srgbClr val="0083ff"/>
          </a:solidFill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Основные направления деятельности </a:t>
            </a:r>
            <a:endParaRPr/>
          </a:p>
        </p:txBody>
      </p:sp>
      <p:sp>
        <p:nvSpPr>
          <p:cNvPr id="280" name="TextShape 12"/>
          <p:cNvSpPr txBox="1"/>
          <p:nvPr/>
        </p:nvSpPr>
        <p:spPr>
          <a:xfrm>
            <a:off x="9448920" y="649296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351BC35-6CCD-495C-A585-2E636F2052B3}" type="slidenum">
              <a:rPr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/>
          </a:p>
        </p:txBody>
      </p:sp>
      <p:sp>
        <p:nvSpPr>
          <p:cNvPr id="281" name="CustomShape 13"/>
          <p:cNvSpPr/>
          <p:nvPr/>
        </p:nvSpPr>
        <p:spPr>
          <a:xfrm>
            <a:off x="2930040" y="4128120"/>
            <a:ext cx="1209240" cy="110592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ru-RU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Ед. выплата </a:t>
            </a:r>
            <a:r>
              <a:rPr b="1" lang="ru-RU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250 тыс руб</a:t>
            </a:r>
            <a:endParaRPr/>
          </a:p>
        </p:txBody>
      </p:sp>
      <p:sp>
        <p:nvSpPr>
          <p:cNvPr id="282" name="CustomShape 14"/>
          <p:cNvSpPr/>
          <p:nvPr/>
        </p:nvSpPr>
        <p:spPr>
          <a:xfrm>
            <a:off x="568440" y="5762160"/>
            <a:ext cx="887400" cy="887400"/>
          </a:xfrm>
          <a:prstGeom prst="ellipse">
            <a:avLst/>
          </a:prstGeom>
          <a:solidFill>
            <a:srgbClr val="008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31,2 тыс</a:t>
            </a:r>
            <a:endParaRPr/>
          </a:p>
        </p:txBody>
      </p:sp>
      <p:sp>
        <p:nvSpPr>
          <p:cNvPr id="283" name="CustomShape 15"/>
          <p:cNvSpPr/>
          <p:nvPr/>
        </p:nvSpPr>
        <p:spPr>
          <a:xfrm>
            <a:off x="1622160" y="5346720"/>
            <a:ext cx="28821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состоянию на 01.09.2021</a:t>
            </a:r>
            <a:endParaRPr/>
          </a:p>
        </p:txBody>
      </p:sp>
      <p:sp>
        <p:nvSpPr>
          <p:cNvPr id="284" name="CustomShape 16"/>
          <p:cNvSpPr/>
          <p:nvPr/>
        </p:nvSpPr>
        <p:spPr>
          <a:xfrm>
            <a:off x="9657720" y="1647360"/>
            <a:ext cx="19494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розничная торговля</a:t>
            </a:r>
            <a:endParaRPr/>
          </a:p>
        </p:txBody>
      </p:sp>
      <p:pic>
        <p:nvPicPr>
          <p:cNvPr id="285" name="Рисунок 33" descr=""/>
          <p:cNvPicPr/>
          <p:nvPr/>
        </p:nvPicPr>
        <p:blipFill>
          <a:blip r:embed="rId2"/>
          <a:stretch/>
        </p:blipFill>
        <p:spPr>
          <a:xfrm>
            <a:off x="9342720" y="2144520"/>
            <a:ext cx="279360" cy="279360"/>
          </a:xfrm>
          <a:prstGeom prst="rect">
            <a:avLst/>
          </a:prstGeom>
          <a:ln>
            <a:noFill/>
          </a:ln>
        </p:spPr>
      </p:pic>
      <p:pic>
        <p:nvPicPr>
          <p:cNvPr id="286" name="Рисунок 34" descr=""/>
          <p:cNvPicPr/>
          <p:nvPr/>
        </p:nvPicPr>
        <p:blipFill>
          <a:blip r:embed="rId3"/>
          <a:stretch/>
        </p:blipFill>
        <p:spPr>
          <a:xfrm>
            <a:off x="6689880" y="1677240"/>
            <a:ext cx="279360" cy="279360"/>
          </a:xfrm>
          <a:prstGeom prst="rect">
            <a:avLst/>
          </a:prstGeom>
          <a:ln>
            <a:noFill/>
          </a:ln>
        </p:spPr>
      </p:pic>
      <p:pic>
        <p:nvPicPr>
          <p:cNvPr id="287" name="Рисунок 35" descr=""/>
          <p:cNvPicPr/>
          <p:nvPr/>
        </p:nvPicPr>
        <p:blipFill>
          <a:blip r:embed="rId4"/>
          <a:stretch/>
        </p:blipFill>
        <p:spPr>
          <a:xfrm>
            <a:off x="6688440" y="2131200"/>
            <a:ext cx="279360" cy="279360"/>
          </a:xfrm>
          <a:prstGeom prst="rect">
            <a:avLst/>
          </a:prstGeom>
          <a:ln>
            <a:noFill/>
          </a:ln>
        </p:spPr>
      </p:pic>
      <p:pic>
        <p:nvPicPr>
          <p:cNvPr id="288" name="Рисунок 37" descr=""/>
          <p:cNvPicPr/>
          <p:nvPr/>
        </p:nvPicPr>
        <p:blipFill>
          <a:blip r:embed="rId5"/>
          <a:stretch/>
        </p:blipFill>
        <p:spPr>
          <a:xfrm>
            <a:off x="6646680" y="2596320"/>
            <a:ext cx="356400" cy="356400"/>
          </a:xfrm>
          <a:prstGeom prst="rect">
            <a:avLst/>
          </a:prstGeom>
          <a:ln>
            <a:noFill/>
          </a:ln>
        </p:spPr>
      </p:pic>
      <p:pic>
        <p:nvPicPr>
          <p:cNvPr id="289" name="Рисунок 38" descr=""/>
          <p:cNvPicPr/>
          <p:nvPr/>
        </p:nvPicPr>
        <p:blipFill>
          <a:blip r:embed="rId6"/>
          <a:stretch/>
        </p:blipFill>
        <p:spPr>
          <a:xfrm>
            <a:off x="9342720" y="1668600"/>
            <a:ext cx="279360" cy="279360"/>
          </a:xfrm>
          <a:prstGeom prst="rect">
            <a:avLst/>
          </a:prstGeom>
          <a:ln>
            <a:noFill/>
          </a:ln>
        </p:spPr>
      </p:pic>
      <p:pic>
        <p:nvPicPr>
          <p:cNvPr id="290" name="Рисунок 39" descr=""/>
          <p:cNvPicPr/>
          <p:nvPr/>
        </p:nvPicPr>
        <p:blipFill>
          <a:blip r:embed="rId7"/>
          <a:stretch/>
        </p:blipFill>
        <p:spPr>
          <a:xfrm>
            <a:off x="6688800" y="3125880"/>
            <a:ext cx="279360" cy="279360"/>
          </a:xfrm>
          <a:prstGeom prst="rect">
            <a:avLst/>
          </a:prstGeom>
          <a:ln>
            <a:noFill/>
          </a:ln>
        </p:spPr>
      </p:pic>
      <p:pic>
        <p:nvPicPr>
          <p:cNvPr id="291" name="Рисунок 40" descr=""/>
          <p:cNvPicPr/>
          <p:nvPr/>
        </p:nvPicPr>
        <p:blipFill>
          <a:blip r:embed="rId8"/>
          <a:stretch/>
        </p:blipFill>
        <p:spPr>
          <a:xfrm>
            <a:off x="9353160" y="2620800"/>
            <a:ext cx="279360" cy="279360"/>
          </a:xfrm>
          <a:prstGeom prst="rect">
            <a:avLst/>
          </a:prstGeom>
          <a:ln>
            <a:noFill/>
          </a:ln>
        </p:spPr>
      </p:pic>
      <p:sp>
        <p:nvSpPr>
          <p:cNvPr id="292" name="CustomShape 17"/>
          <p:cNvSpPr/>
          <p:nvPr/>
        </p:nvSpPr>
        <p:spPr>
          <a:xfrm>
            <a:off x="7029720" y="3127320"/>
            <a:ext cx="18169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пошив одежды</a:t>
            </a:r>
            <a:endParaRPr/>
          </a:p>
        </p:txBody>
      </p:sp>
      <p:sp>
        <p:nvSpPr>
          <p:cNvPr id="293" name="CustomShape 18"/>
          <p:cNvSpPr/>
          <p:nvPr/>
        </p:nvSpPr>
        <p:spPr>
          <a:xfrm>
            <a:off x="7003440" y="1654560"/>
            <a:ext cx="21729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парикмахерское дело</a:t>
            </a:r>
            <a:endParaRPr/>
          </a:p>
        </p:txBody>
      </p:sp>
      <p:sp>
        <p:nvSpPr>
          <p:cNvPr id="294" name="CustomShape 19"/>
          <p:cNvSpPr/>
          <p:nvPr/>
        </p:nvSpPr>
        <p:spPr>
          <a:xfrm>
            <a:off x="6969600" y="2122560"/>
            <a:ext cx="1648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ногтевой сервис</a:t>
            </a:r>
            <a:endParaRPr/>
          </a:p>
        </p:txBody>
      </p:sp>
      <p:sp>
        <p:nvSpPr>
          <p:cNvPr id="295" name="CustomShape 20"/>
          <p:cNvSpPr/>
          <p:nvPr/>
        </p:nvSpPr>
        <p:spPr>
          <a:xfrm>
            <a:off x="7003440" y="2604600"/>
            <a:ext cx="163224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грузоперевозки</a:t>
            </a:r>
            <a:endParaRPr/>
          </a:p>
        </p:txBody>
      </p:sp>
      <p:sp>
        <p:nvSpPr>
          <p:cNvPr id="296" name="CustomShape 21"/>
          <p:cNvSpPr/>
          <p:nvPr/>
        </p:nvSpPr>
        <p:spPr>
          <a:xfrm>
            <a:off x="9660600" y="2122560"/>
            <a:ext cx="2034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курьерская доставка</a:t>
            </a:r>
            <a:endParaRPr/>
          </a:p>
        </p:txBody>
      </p:sp>
      <p:sp>
        <p:nvSpPr>
          <p:cNvPr id="297" name="CustomShape 22"/>
          <p:cNvSpPr/>
          <p:nvPr/>
        </p:nvSpPr>
        <p:spPr>
          <a:xfrm>
            <a:off x="9660600" y="2604600"/>
            <a:ext cx="2034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ru-RU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фото услуги</a:t>
            </a:r>
            <a:endParaRPr/>
          </a:p>
        </p:txBody>
      </p:sp>
      <p:sp>
        <p:nvSpPr>
          <p:cNvPr id="298" name="CustomShape 23"/>
          <p:cNvSpPr/>
          <p:nvPr/>
        </p:nvSpPr>
        <p:spPr>
          <a:xfrm>
            <a:off x="8068680" y="3773880"/>
            <a:ext cx="18792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83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ПРИМЕРЫ</a:t>
            </a:r>
            <a:endParaRPr/>
          </a:p>
        </p:txBody>
      </p:sp>
      <p:sp>
        <p:nvSpPr>
          <p:cNvPr id="299" name="CustomShape 24"/>
          <p:cNvSpPr/>
          <p:nvPr/>
        </p:nvSpPr>
        <p:spPr>
          <a:xfrm>
            <a:off x="6396840" y="3757320"/>
            <a:ext cx="5641920" cy="2931840"/>
          </a:xfrm>
          <a:prstGeom prst="roundRect">
            <a:avLst>
              <a:gd name="adj" fmla="val 8351"/>
            </a:avLst>
          </a:prstGeom>
          <a:noFill/>
          <a:ln>
            <a:solidFill>
              <a:srgbClr val="008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25"/>
          <p:cNvSpPr/>
          <p:nvPr/>
        </p:nvSpPr>
        <p:spPr>
          <a:xfrm>
            <a:off x="6646680" y="6030720"/>
            <a:ext cx="3100320" cy="30348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Швейное производство</a:t>
            </a:r>
            <a:endParaRPr/>
          </a:p>
        </p:txBody>
      </p:sp>
      <p:sp>
        <p:nvSpPr>
          <p:cNvPr id="301" name="CustomShape 26"/>
          <p:cNvSpPr/>
          <p:nvPr/>
        </p:nvSpPr>
        <p:spPr>
          <a:xfrm>
            <a:off x="6646680" y="6345360"/>
            <a:ext cx="310032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г. Выкса, Нижегородская область</a:t>
            </a:r>
            <a:endParaRPr/>
          </a:p>
        </p:txBody>
      </p:sp>
      <p:pic>
        <p:nvPicPr>
          <p:cNvPr id="302" name="Рисунок 54" descr=""/>
          <p:cNvPicPr/>
          <p:nvPr/>
        </p:nvPicPr>
        <p:blipFill>
          <a:blip r:embed="rId9"/>
          <a:srcRect l="0" t="5142" r="1298" b="7467"/>
          <a:stretch/>
        </p:blipFill>
        <p:spPr>
          <a:xfrm>
            <a:off x="6638040" y="4142520"/>
            <a:ext cx="3108600" cy="1734120"/>
          </a:xfrm>
          <a:prstGeom prst="rect">
            <a:avLst/>
          </a:prstGeom>
          <a:ln w="19080">
            <a:solidFill>
              <a:schemeClr val="tx1"/>
            </a:solidFill>
            <a:round/>
          </a:ln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03" name="CustomShape 27"/>
          <p:cNvSpPr/>
          <p:nvPr/>
        </p:nvSpPr>
        <p:spPr>
          <a:xfrm>
            <a:off x="9967680" y="5971680"/>
            <a:ext cx="1692360" cy="516600"/>
          </a:xfrm>
          <a:prstGeom prst="rect">
            <a:avLst/>
          </a:prstGeom>
          <a:solidFill>
            <a:schemeClr val="accent5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Реставрация и кладка каминов</a:t>
            </a:r>
            <a:endParaRPr/>
          </a:p>
        </p:txBody>
      </p:sp>
      <p:sp>
        <p:nvSpPr>
          <p:cNvPr id="304" name="CustomShape 28"/>
          <p:cNvSpPr/>
          <p:nvPr/>
        </p:nvSpPr>
        <p:spPr>
          <a:xfrm>
            <a:off x="9967680" y="6438600"/>
            <a:ext cx="1692360" cy="2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Нижегородская область</a:t>
            </a:r>
            <a:endParaRPr/>
          </a:p>
        </p:txBody>
      </p:sp>
      <p:pic>
        <p:nvPicPr>
          <p:cNvPr id="305" name="Picture 3" descr=""/>
          <p:cNvPicPr/>
          <p:nvPr/>
        </p:nvPicPr>
        <p:blipFill>
          <a:blip r:embed="rId10"/>
          <a:stretch/>
        </p:blipFill>
        <p:spPr>
          <a:xfrm>
            <a:off x="9983520" y="3806640"/>
            <a:ext cx="1676520" cy="2109240"/>
          </a:xfrm>
          <a:prstGeom prst="rect">
            <a:avLst/>
          </a:prstGeom>
          <a:ln w="19080">
            <a:solidFill>
              <a:schemeClr val="tx1"/>
            </a:solidFill>
            <a:round/>
          </a:ln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Application>LibreOffice/5.0.3.2$Windows_X86_64 LibreOffice_project/e5f16313668ac592c1bfb310f4390624e3dbfb75</Application>
  <Paragraphs>151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2020-09-03T07:32:56Z</dcterms:created>
  <dc:creator>Mars</dc:creator>
  <dc:language>ru-RU</dc:language>
  <cp:lastModifiedBy>Светличная Карина Борисовна</cp:lastModifiedBy>
  <cp:lastPrinted>2020-09-03T12:08:12Z</cp:lastPrinted>
  <dcterms:modified xsi:type="dcterms:W3CDTF">2021-10-07T07:47:02Z</dcterms:modified>
  <cp:revision>184</cp:revision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