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797" r:id="rId1"/>
  </p:sldMasterIdLst>
  <p:notesMasterIdLst>
    <p:notesMasterId r:id="rId41"/>
  </p:notesMasterIdLst>
  <p:sldIdLst>
    <p:sldId id="273" r:id="rId2"/>
    <p:sldId id="381" r:id="rId3"/>
    <p:sldId id="380" r:id="rId4"/>
    <p:sldId id="406" r:id="rId5"/>
    <p:sldId id="291" r:id="rId6"/>
    <p:sldId id="432" r:id="rId7"/>
    <p:sldId id="425" r:id="rId8"/>
    <p:sldId id="433" r:id="rId9"/>
    <p:sldId id="434" r:id="rId10"/>
    <p:sldId id="435" r:id="rId11"/>
    <p:sldId id="436" r:id="rId12"/>
    <p:sldId id="327" r:id="rId13"/>
    <p:sldId id="384" r:id="rId14"/>
    <p:sldId id="413" r:id="rId15"/>
    <p:sldId id="377" r:id="rId16"/>
    <p:sldId id="385" r:id="rId17"/>
    <p:sldId id="386" r:id="rId18"/>
    <p:sldId id="387" r:id="rId19"/>
    <p:sldId id="388" r:id="rId20"/>
    <p:sldId id="389" r:id="rId21"/>
    <p:sldId id="390" r:id="rId22"/>
    <p:sldId id="391" r:id="rId23"/>
    <p:sldId id="392" r:id="rId24"/>
    <p:sldId id="394" r:id="rId25"/>
    <p:sldId id="395" r:id="rId26"/>
    <p:sldId id="397" r:id="rId27"/>
    <p:sldId id="400" r:id="rId28"/>
    <p:sldId id="408" r:id="rId29"/>
    <p:sldId id="402" r:id="rId30"/>
    <p:sldId id="414" r:id="rId31"/>
    <p:sldId id="424" r:id="rId32"/>
    <p:sldId id="431" r:id="rId33"/>
    <p:sldId id="437" r:id="rId34"/>
    <p:sldId id="438" r:id="rId35"/>
    <p:sldId id="412" r:id="rId36"/>
    <p:sldId id="360" r:id="rId37"/>
    <p:sldId id="376" r:id="rId38"/>
    <p:sldId id="382" r:id="rId39"/>
    <p:sldId id="306" r:id="rId4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B15FA29-09AC-42AE-B73B-40B5FBF7466E}">
          <p14:sldIdLst>
            <p14:sldId id="273"/>
            <p14:sldId id="381"/>
            <p14:sldId id="380"/>
            <p14:sldId id="406"/>
            <p14:sldId id="291"/>
            <p14:sldId id="432"/>
            <p14:sldId id="425"/>
            <p14:sldId id="433"/>
            <p14:sldId id="434"/>
            <p14:sldId id="435"/>
            <p14:sldId id="436"/>
            <p14:sldId id="327"/>
            <p14:sldId id="384"/>
            <p14:sldId id="413"/>
            <p14:sldId id="377"/>
            <p14:sldId id="385"/>
            <p14:sldId id="386"/>
            <p14:sldId id="387"/>
            <p14:sldId id="388"/>
            <p14:sldId id="389"/>
            <p14:sldId id="390"/>
            <p14:sldId id="391"/>
            <p14:sldId id="392"/>
            <p14:sldId id="394"/>
            <p14:sldId id="395"/>
            <p14:sldId id="397"/>
            <p14:sldId id="400"/>
            <p14:sldId id="408"/>
            <p14:sldId id="402"/>
            <p14:sldId id="414"/>
            <p14:sldId id="424"/>
            <p14:sldId id="431"/>
            <p14:sldId id="437"/>
            <p14:sldId id="438"/>
            <p14:sldId id="412"/>
            <p14:sldId id="360"/>
            <p14:sldId id="376"/>
            <p14:sldId id="382"/>
            <p14:sldId id="30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EA671E"/>
    <a:srgbClr val="006600"/>
    <a:srgbClr val="008000"/>
    <a:srgbClr val="FF0066"/>
    <a:srgbClr val="00FFFF"/>
    <a:srgbClr val="00FF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0291" autoAdjust="0"/>
  </p:normalViewPr>
  <p:slideViewPr>
    <p:cSldViewPr>
      <p:cViewPr>
        <p:scale>
          <a:sx n="100" d="100"/>
          <a:sy n="100" d="100"/>
        </p:scale>
        <p:origin x="-194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71517996870108"/>
          <c:y val="3.9735099337748346E-2"/>
          <c:w val="0.62441314553990557"/>
          <c:h val="0.771523178807945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9598863784324651E-2"/>
                  <c:y val="-2.7761443502426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4612432584308228E-2"/>
                  <c:y val="4.0935148451712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399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">
                  <c:v>82238.600000000006</c:v>
                </c:pt>
                <c:pt idx="1">
                  <c:v>114416</c:v>
                </c:pt>
                <c:pt idx="2">
                  <c:v>131854.79999999999</c:v>
                </c:pt>
                <c:pt idx="3">
                  <c:v>138913.9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dLbl>
              <c:idx val="0"/>
              <c:layout>
                <c:manualLayout>
                  <c:x val="2.4813429000226192E-2"/>
                  <c:y val="-1.6293104026958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124325843081503E-2"/>
                  <c:y val="-6.529861516671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399" b="1" baseline="0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.0">
                  <c:v>23399.9</c:v>
                </c:pt>
                <c:pt idx="1">
                  <c:v>21502.799999999999</c:v>
                </c:pt>
                <c:pt idx="2">
                  <c:v>30964.1</c:v>
                </c:pt>
                <c:pt idx="3">
                  <c:v>47062.6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59316736"/>
        <c:axId val="259318528"/>
        <c:axId val="0"/>
      </c:bar3DChart>
      <c:catAx>
        <c:axId val="259316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9318528"/>
        <c:crosses val="autoZero"/>
        <c:auto val="1"/>
        <c:lblAlgn val="ctr"/>
        <c:lblOffset val="100"/>
        <c:noMultiLvlLbl val="0"/>
      </c:catAx>
      <c:valAx>
        <c:axId val="25931852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385" baseline="0"/>
            </a:pPr>
            <a:endParaRPr lang="ru-RU"/>
          </a:p>
        </c:txPr>
        <c:crossAx val="259316736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78168362627197063"/>
          <c:y val="0.42348754448398584"/>
          <c:w val="0.20814061054579103"/>
          <c:h val="0.1494661921708185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81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налоговых доходов МО "Город Адыгейск" на </a:t>
            </a:r>
            <a:r>
              <a:rPr lang="ru-RU" dirty="0" smtClean="0"/>
              <a:t>2023</a:t>
            </a:r>
          </a:p>
          <a:p>
            <a:pPr>
              <a:defRPr/>
            </a:pPr>
            <a:r>
              <a:rPr lang="ru-RU" dirty="0" smtClean="0"/>
              <a:t>г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Лист1!$B$11:$B$13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cat>
            <c:strRef>
              <c:f>Лист1!$A$14:$A$18</c:f>
              <c:strCache>
                <c:ptCount val="5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Лист1!$B$14:$B$18</c:f>
              <c:numCache>
                <c:formatCode>General</c:formatCode>
                <c:ptCount val="5"/>
                <c:pt idx="0">
                  <c:v>42798</c:v>
                </c:pt>
                <c:pt idx="1">
                  <c:v>4651.1000000000004</c:v>
                </c:pt>
                <c:pt idx="2" formatCode="0.0">
                  <c:v>49570</c:v>
                </c:pt>
                <c:pt idx="3" formatCode="0.0">
                  <c:v>33620</c:v>
                </c:pt>
                <c:pt idx="4" formatCode="0.0">
                  <c:v>5250</c:v>
                </c:pt>
              </c:numCache>
            </c:numRef>
          </c:val>
        </c:ser>
        <c:ser>
          <c:idx val="1"/>
          <c:order val="1"/>
          <c:tx>
            <c:strRef>
              <c:f>Лист1!$C$11:$C$13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cat>
            <c:strRef>
              <c:f>Лист1!$A$14:$A$18</c:f>
              <c:strCache>
                <c:ptCount val="5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Лист1!$C$14:$C$18</c:f>
              <c:numCache>
                <c:formatCode>General</c:formatCode>
                <c:ptCount val="5"/>
                <c:pt idx="0">
                  <c:v>46160.800000000003</c:v>
                </c:pt>
                <c:pt idx="1">
                  <c:v>4309.3</c:v>
                </c:pt>
                <c:pt idx="2">
                  <c:v>48623.1</c:v>
                </c:pt>
                <c:pt idx="3">
                  <c:v>34412.800000000003</c:v>
                </c:pt>
                <c:pt idx="4">
                  <c:v>5407.9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70344960"/>
        <c:axId val="270347264"/>
        <c:axId val="0"/>
      </c:bar3DChart>
      <c:catAx>
        <c:axId val="270344960"/>
        <c:scaling>
          <c:orientation val="minMax"/>
        </c:scaling>
        <c:delete val="0"/>
        <c:axPos val="b"/>
        <c:majorTickMark val="none"/>
        <c:minorTickMark val="none"/>
        <c:tickLblPos val="nextTo"/>
        <c:crossAx val="270347264"/>
        <c:crosses val="autoZero"/>
        <c:auto val="1"/>
        <c:lblAlgn val="ctr"/>
        <c:lblOffset val="100"/>
        <c:noMultiLvlLbl val="0"/>
      </c:catAx>
      <c:valAx>
        <c:axId val="2703472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тыс.руб.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703449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неналоговых доходов МО "Город Адыгейск" за </a:t>
            </a:r>
            <a:r>
              <a:rPr lang="ru-RU" dirty="0" smtClean="0"/>
              <a:t>2023г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825943316239799E-3"/>
          <c:y val="0.15561794303556925"/>
          <c:w val="0.96596382078404541"/>
          <c:h val="0.7035961647536234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Лист1!$B$22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cat>
            <c:strRef>
              <c:f>Лист1!$A$23:$A$27</c:f>
              <c:strCache>
                <c:ptCount val="5"/>
                <c:pt idx="0">
                  <c:v>доходы от использования имущества</c:v>
                </c:pt>
                <c:pt idx="1">
                  <c:v>платежи за пользование природными ресурсами</c:v>
                </c:pt>
                <c:pt idx="2">
                  <c:v>доходы от компенсации затрат государства</c:v>
                </c:pt>
                <c:pt idx="3">
                  <c:v>доходы от продажи имущества</c:v>
                </c:pt>
                <c:pt idx="4">
                  <c:v>штрафы</c:v>
                </c:pt>
              </c:strCache>
            </c:strRef>
          </c:cat>
          <c:val>
            <c:numRef>
              <c:f>Лист1!$B$23:$B$27</c:f>
              <c:numCache>
                <c:formatCode>0.0</c:formatCode>
                <c:ptCount val="5"/>
                <c:pt idx="0">
                  <c:v>19376.5</c:v>
                </c:pt>
                <c:pt idx="1">
                  <c:v>4000</c:v>
                </c:pt>
                <c:pt idx="2">
                  <c:v>375</c:v>
                </c:pt>
                <c:pt idx="3">
                  <c:v>7500</c:v>
                </c:pt>
                <c:pt idx="4">
                  <c:v>600</c:v>
                </c:pt>
              </c:numCache>
            </c:numRef>
          </c:val>
        </c:ser>
        <c:ser>
          <c:idx val="1"/>
          <c:order val="1"/>
          <c:tx>
            <c:strRef>
              <c:f>Лист1!$C$22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cat>
            <c:strRef>
              <c:f>Лист1!$A$23:$A$27</c:f>
              <c:strCache>
                <c:ptCount val="5"/>
                <c:pt idx="0">
                  <c:v>доходы от использования имущества</c:v>
                </c:pt>
                <c:pt idx="1">
                  <c:v>платежи за пользование природными ресурсами</c:v>
                </c:pt>
                <c:pt idx="2">
                  <c:v>доходы от компенсации затрат государства</c:v>
                </c:pt>
                <c:pt idx="3">
                  <c:v>доходы от продажи имущества</c:v>
                </c:pt>
                <c:pt idx="4">
                  <c:v>штрафы</c:v>
                </c:pt>
              </c:strCache>
            </c:strRef>
          </c:cat>
          <c:val>
            <c:numRef>
              <c:f>Лист1!$C$23:$C$27</c:f>
              <c:numCache>
                <c:formatCode>0.0</c:formatCode>
                <c:ptCount val="5"/>
                <c:pt idx="0">
                  <c:v>32525.9</c:v>
                </c:pt>
                <c:pt idx="1">
                  <c:v>4056.6</c:v>
                </c:pt>
                <c:pt idx="2">
                  <c:v>566.70000000000005</c:v>
                </c:pt>
                <c:pt idx="3">
                  <c:v>8075.4</c:v>
                </c:pt>
                <c:pt idx="4">
                  <c:v>594.29999999999995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282903296"/>
        <c:axId val="282904832"/>
        <c:axId val="272920064"/>
      </c:bar3DChart>
      <c:catAx>
        <c:axId val="282903296"/>
        <c:scaling>
          <c:orientation val="minMax"/>
        </c:scaling>
        <c:delete val="0"/>
        <c:axPos val="b"/>
        <c:majorTickMark val="none"/>
        <c:minorTickMark val="none"/>
        <c:tickLblPos val="nextTo"/>
        <c:crossAx val="282904832"/>
        <c:crosses val="autoZero"/>
        <c:auto val="1"/>
        <c:lblAlgn val="ctr"/>
        <c:lblOffset val="100"/>
        <c:noMultiLvlLbl val="0"/>
      </c:catAx>
      <c:valAx>
        <c:axId val="282904832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282903296"/>
        <c:crosses val="autoZero"/>
        <c:crossBetween val="between"/>
      </c:valAx>
      <c:serAx>
        <c:axId val="272920064"/>
        <c:scaling>
          <c:orientation val="minMax"/>
        </c:scaling>
        <c:delete val="1"/>
        <c:axPos val="b"/>
        <c:majorTickMark val="out"/>
        <c:minorTickMark val="none"/>
        <c:tickLblPos val="nextTo"/>
        <c:crossAx val="282904832"/>
        <c:crosses val="autoZero"/>
      </c:ser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 межбюджетных трансфертов МО "Город Адыгейск" за </a:t>
            </a:r>
            <a:r>
              <a:rPr lang="ru-RU" dirty="0" smtClean="0"/>
              <a:t>2023г. (</a:t>
            </a:r>
            <a:r>
              <a:rPr lang="ru-RU" dirty="0" err="1" smtClean="0"/>
              <a:t>тыс.руб</a:t>
            </a:r>
            <a:r>
              <a:rPr lang="ru-RU" dirty="0" smtClean="0"/>
              <a:t>.)_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Лист1!$B$31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cat>
            <c:strRef>
              <c:f>Лист1!$A$32:$A$35</c:f>
              <c:strCache>
                <c:ptCount val="4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другие межбюджетные трансферты</c:v>
                </c:pt>
              </c:strCache>
            </c:strRef>
          </c:cat>
          <c:val>
            <c:numRef>
              <c:f>Лист1!$B$32:$B$35</c:f>
              <c:numCache>
                <c:formatCode>0.0</c:formatCode>
                <c:ptCount val="4"/>
                <c:pt idx="0">
                  <c:v>150680.70000000001</c:v>
                </c:pt>
                <c:pt idx="1">
                  <c:v>175988.4</c:v>
                </c:pt>
                <c:pt idx="2">
                  <c:v>324156</c:v>
                </c:pt>
                <c:pt idx="3">
                  <c:v>8854.9</c:v>
                </c:pt>
              </c:numCache>
            </c:numRef>
          </c:val>
        </c:ser>
        <c:ser>
          <c:idx val="1"/>
          <c:order val="1"/>
          <c:tx>
            <c:strRef>
              <c:f>Лист1!$C$31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cat>
            <c:strRef>
              <c:f>Лист1!$A$32:$A$35</c:f>
              <c:strCache>
                <c:ptCount val="4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другие межбюджетные трансферты</c:v>
                </c:pt>
              </c:strCache>
            </c:strRef>
          </c:cat>
          <c:val>
            <c:numRef>
              <c:f>Лист1!$C$32:$C$35</c:f>
              <c:numCache>
                <c:formatCode>0.0</c:formatCode>
                <c:ptCount val="4"/>
                <c:pt idx="0">
                  <c:v>150680.70000000001</c:v>
                </c:pt>
                <c:pt idx="1">
                  <c:v>175892.2</c:v>
                </c:pt>
                <c:pt idx="2">
                  <c:v>302784.09999999998</c:v>
                </c:pt>
                <c:pt idx="3">
                  <c:v>8854.9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73804672"/>
        <c:axId val="282866816"/>
        <c:axId val="272918272"/>
      </c:bar3DChart>
      <c:catAx>
        <c:axId val="273804672"/>
        <c:scaling>
          <c:orientation val="minMax"/>
        </c:scaling>
        <c:delete val="0"/>
        <c:axPos val="b"/>
        <c:majorTickMark val="none"/>
        <c:minorTickMark val="none"/>
        <c:tickLblPos val="nextTo"/>
        <c:crossAx val="282866816"/>
        <c:crosses val="autoZero"/>
        <c:auto val="1"/>
        <c:lblAlgn val="ctr"/>
        <c:lblOffset val="100"/>
        <c:noMultiLvlLbl val="0"/>
      </c:catAx>
      <c:valAx>
        <c:axId val="282866816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273804672"/>
        <c:crosses val="autoZero"/>
        <c:crossBetween val="between"/>
      </c:valAx>
      <c:serAx>
        <c:axId val="272918272"/>
        <c:scaling>
          <c:orientation val="minMax"/>
        </c:scaling>
        <c:delete val="1"/>
        <c:axPos val="b"/>
        <c:majorTickMark val="out"/>
        <c:minorTickMark val="none"/>
        <c:tickLblPos val="nextTo"/>
        <c:crossAx val="282866816"/>
        <c:crosses val="autoZero"/>
      </c:ser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384280973611628"/>
          <c:y val="4.8618191508960323E-2"/>
          <c:w val="0.84615716545756259"/>
          <c:h val="0.83609654893934016"/>
        </c:manualLayout>
      </c:layout>
      <c:ofPieChart>
        <c:ofPieType val="pie"/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044311791409555"/>
                  <c:y val="6.928244953362526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5364597170362707E-2"/>
                  <c:y val="-6.480626625171043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2572286871220745"/>
                  <c:y val="-2.481942617584700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4920153799336311"/>
                  <c:y val="0.1750710891476193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3571245706998762E-2"/>
                  <c:y val="6.439386481670818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8102795341580405"/>
                  <c:y val="0.1741367696135028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6.55354719040879E-2"/>
                  <c:y val="-6.711086250613501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0.2076246099237918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12207714767803579"/>
                  <c:y val="1.367517806663457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9.0485115180438891E-2"/>
                  <c:y val="-0.122714213188689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6870106220081827E-2"/>
                  <c:y val="-1.43628556039483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0.17790317983992116"/>
                  <c:y val="-0.1741367696135028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4.6009380600223167E-3"/>
                  <c:y val="-9.140932301474238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4.6009380600223167E-3"/>
                  <c:y val="4.314323724930706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5"/>
              <c:tx>
                <c:rich>
                  <a:bodyPr/>
                  <a:lstStyle/>
                  <a:p>
                    <a:r>
                      <a:rPr lang="ru-RU"/>
                      <a:t>Другие расходы; 90 092,4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0.16568906025389887"/>
                  <c:y val="0.2588699290572764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9.6142230337850255E-17"/>
                  <c:y val="4.244031830238726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0.11937260792253476"/>
                  <c:y val="0.2820512820512820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0.14305943320506773"/>
                  <c:y val="0.3628436962621052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-6.8990211031880647E-2"/>
                  <c:y val="-5.278709524704642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-0.13986017234571338"/>
                  <c:y val="0.1343943412908930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0"/>
                  <c:y val="0.1348364279398761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'без учета счетов бюджета'!$A$10:$A$22</c:f>
              <c:strCache>
                <c:ptCount val="13"/>
                <c:pt idx="0">
                  <c:v>          Осуществление первичного воинского учета на территориях. где отсутствуют военные комиссариаты</c:v>
                </c:pt>
                <c:pt idx="1">
                  <c:v>          Осуществление государственных полномочий </c:v>
                </c:pt>
                <c:pt idx="2">
                  <c:v>      Функционирование высшего должностного лица муниципального образования и администрации</c:v>
                </c:pt>
                <c:pt idx="3">
                  <c:v>      Обеспечение деятельности представительного органа муниципального образования</c:v>
                </c:pt>
                <c:pt idx="4">
                  <c:v>      Обеспечение деятельности контрольного (контрольно-счетного) органа</c:v>
                </c:pt>
                <c:pt idx="5">
                  <c:v>        Социальные выплаты муниципальным служащим</c:v>
                </c:pt>
                <c:pt idx="6">
                  <c:v>          Прочие расходы</c:v>
                </c:pt>
                <c:pt idx="7">
                  <c:v>Исполнение судебных актов</c:v>
                </c:pt>
                <c:pt idx="8">
                  <c:v>За достижение показателей деятельности исполнительной власти</c:v>
                </c:pt>
                <c:pt idx="9">
                  <c:v>Расходы за счет добровольных пожертвований </c:v>
                </c:pt>
                <c:pt idx="10">
                  <c:v>Обеспечение деятельности МКУ "ЦАТО" и МКУ "ЦБ"</c:v>
                </c:pt>
                <c:pt idx="11">
                  <c:v>Росуществление деятельности по обращению с животными без владельцев</c:v>
                </c:pt>
                <c:pt idx="12">
                  <c:v>      Ведомственные целевые программы, не включенные в состав муниципальных программ МО "Город Адыгейск"</c:v>
                </c:pt>
              </c:strCache>
            </c:strRef>
          </c:cat>
          <c:val>
            <c:numRef>
              <c:f>'без учета счетов бюджета'!$B$10:$B$22</c:f>
              <c:numCache>
                <c:formatCode>#,##0.0</c:formatCode>
                <c:ptCount val="13"/>
                <c:pt idx="0">
                  <c:v>888</c:v>
                </c:pt>
                <c:pt idx="1">
                  <c:v>1940.6</c:v>
                </c:pt>
                <c:pt idx="2">
                  <c:v>39336.400000000001</c:v>
                </c:pt>
                <c:pt idx="3">
                  <c:v>4742.2</c:v>
                </c:pt>
                <c:pt idx="4">
                  <c:v>2058.6</c:v>
                </c:pt>
                <c:pt idx="5">
                  <c:v>6575.6</c:v>
                </c:pt>
                <c:pt idx="6">
                  <c:v>565.79999999999995</c:v>
                </c:pt>
                <c:pt idx="7">
                  <c:v>1711</c:v>
                </c:pt>
                <c:pt idx="8">
                  <c:v>1764.9</c:v>
                </c:pt>
                <c:pt idx="9">
                  <c:v>2052.8000000000002</c:v>
                </c:pt>
                <c:pt idx="10">
                  <c:v>21899.9</c:v>
                </c:pt>
                <c:pt idx="11">
                  <c:v>774.5</c:v>
                </c:pt>
                <c:pt idx="12">
                  <c:v>1180.5999999999999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plotVisOnly val="1"/>
    <c:dispBlanksAs val="zero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2"/>
          <c:dLbls>
            <c:dLbl>
              <c:idx val="0"/>
              <c:layout>
                <c:manualLayout>
                  <c:x val="-0.16498134424755201"/>
                  <c:y val="9.061681761011462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8589292691647109E-2"/>
                  <c:y val="9.989202159979480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4012104191666717"/>
                  <c:y val="0.1243601533985935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3244027949286566"/>
                  <c:y val="2.771125567666692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1037467756290157E-2"/>
                  <c:y val="-9.237313823841246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5598838137043471E-2"/>
                  <c:y val="5.073510350701773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27302513696897612"/>
                  <c:y val="4.016220419953339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35448912538022731"/>
                  <c:y val="-8.236447664937092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0.10009146827961819"/>
                  <c:y val="9.265482847584836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0.145878625660048"/>
                  <c:y val="0.1153452085570739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3.9961086555179687E-2"/>
                  <c:y val="9.185090545494951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.11559677346058657"/>
                  <c:y val="0.1242202512478037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Лист1!$A$2:$A$20</c:f>
              <c:strCache>
                <c:ptCount val="19"/>
                <c:pt idx="0">
                  <c:v>Непрограммные расходы</c:v>
                </c:pt>
                <c:pt idx="1">
                  <c:v>   «Развитие образования  в  МО «Город Адыгейск»</c:v>
                </c:pt>
                <c:pt idx="2">
                  <c:v> «Развитие и сохранение культуры в МО «Город Адыгейск»</c:v>
                </c:pt>
                <c:pt idx="3">
                  <c:v> «Развитие физической культуры и спорта в МО «Город Адыгейск»</c:v>
                </c:pt>
                <c:pt idx="4">
                  <c:v> «Социальная поддержка граждан в МО«Город Адыгейск»</c:v>
                </c:pt>
                <c:pt idx="5">
                  <c:v>  "Управление муниципальными финансами "</c:v>
                </c:pt>
                <c:pt idx="6">
                  <c:v>  "Информатизация администрации МО "Город Адыгейск "</c:v>
                </c:pt>
                <c:pt idx="7">
                  <c:v>"Развитие дорожного хозяйства, обеспечение сохранности автомобильных дорог и повышение безопасности дорожного движения в МО "Город Адыгейск"</c:v>
                </c:pt>
                <c:pt idx="8">
                  <c:v>  «Благоустройство МО «Город Адыгейск»</c:v>
                </c:pt>
                <c:pt idx="9">
                  <c:v> «Поддержка и развитие средств массовой информации (МУП «Редакция газеты «Единства»)</c:v>
                </c:pt>
                <c:pt idx="10">
                  <c:v>  «Обеспечение доступным и комфортным жильём "</c:v>
                </c:pt>
                <c:pt idx="11">
                  <c:v>"Формирование комфортной городской среды "</c:v>
                </c:pt>
                <c:pt idx="12">
                  <c:v>"Комплексное развитие муниципального образования"</c:v>
                </c:pt>
                <c:pt idx="13">
                  <c:v> «Безопасный город»</c:v>
                </c:pt>
                <c:pt idx="14">
                  <c:v>"Демографическое развитие МО "Город Адыгейск"</c:v>
                </c:pt>
                <c:pt idx="15">
                  <c:v>"Развитие субъектов малого и среднего предпринимательства МО "Город Адыгейск"</c:v>
                </c:pt>
                <c:pt idx="16">
                  <c:v>"Модернизация  систем коммунальной инфраструктуры"</c:v>
                </c:pt>
                <c:pt idx="17">
                  <c:v>  «Противодействие коррупции»</c:v>
                </c:pt>
                <c:pt idx="18">
                  <c:v> «Энергосбережения и повышение энергетической эффективности»</c:v>
                </c:pt>
              </c:strCache>
            </c:strRef>
          </c:cat>
          <c:val>
            <c:numRef>
              <c:f>Лист1!$B$2:$B$20</c:f>
              <c:numCache>
                <c:formatCode>#,##0.0</c:formatCode>
                <c:ptCount val="19"/>
                <c:pt idx="0" formatCode="General">
                  <c:v>85490.9</c:v>
                </c:pt>
                <c:pt idx="1">
                  <c:v>322365.5</c:v>
                </c:pt>
                <c:pt idx="2">
                  <c:v>141971.5</c:v>
                </c:pt>
                <c:pt idx="3">
                  <c:v>12823.6</c:v>
                </c:pt>
                <c:pt idx="4">
                  <c:v>2994</c:v>
                </c:pt>
                <c:pt idx="5">
                  <c:v>6387.2</c:v>
                </c:pt>
                <c:pt idx="6">
                  <c:v>429.9</c:v>
                </c:pt>
                <c:pt idx="7">
                  <c:v>7568.7</c:v>
                </c:pt>
                <c:pt idx="8">
                  <c:v>28872.5</c:v>
                </c:pt>
                <c:pt idx="9">
                  <c:v>5294</c:v>
                </c:pt>
                <c:pt idx="10">
                  <c:v>56011.1</c:v>
                </c:pt>
                <c:pt idx="11">
                  <c:v>7630.3</c:v>
                </c:pt>
                <c:pt idx="12">
                  <c:v>3316.3</c:v>
                </c:pt>
                <c:pt idx="13">
                  <c:v>17569.3</c:v>
                </c:pt>
                <c:pt idx="14">
                  <c:v>600</c:v>
                </c:pt>
                <c:pt idx="15">
                  <c:v>50</c:v>
                </c:pt>
                <c:pt idx="16">
                  <c:v>139886.9</c:v>
                </c:pt>
                <c:pt idx="17">
                  <c:v>31</c:v>
                </c:pt>
                <c:pt idx="18">
                  <c:v>963.3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hPercent val="51"/>
      <c:rotY val="20"/>
      <c:depthPercent val="100"/>
      <c:rAngAx val="1"/>
    </c:view3D>
    <c:floor>
      <c:thickness val="0"/>
      <c:spPr>
        <a:solidFill>
          <a:srgbClr val="FFFFCC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3073479748621748E-4"/>
          <c:y val="2.9561028799189766E-2"/>
          <c:w val="0.88988764044943869"/>
          <c:h val="0.5689809431412287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Лист1!$A$4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0" scaled="1"/>
            </a:gradFill>
            <a:ln w="962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669291504265731E-3"/>
                  <c:y val="-5.9260165044567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568901472174444E-2"/>
                  <c:y val="-2.4062553916431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0142">
                <a:noFill/>
              </a:ln>
            </c:spPr>
            <c:txPr>
              <a:bodyPr/>
              <a:lstStyle/>
              <a:p>
                <a:pPr>
                  <a:defRPr sz="110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Лист1!$B$3:$E$3</c:f>
              <c:strCache>
                <c:ptCount val="2"/>
                <c:pt idx="0">
                  <c:v>на 01.01.2023</c:v>
                </c:pt>
                <c:pt idx="1">
                  <c:v>на 01.01.2024</c:v>
                </c:pt>
              </c:strCache>
            </c:strRef>
          </c:cat>
          <c:val>
            <c:numRef>
              <c:f>Лист1!$B$4:$E$4</c:f>
              <c:numCache>
                <c:formatCode>General</c:formatCode>
                <c:ptCount val="2"/>
              </c:numCache>
            </c:numRef>
          </c:val>
        </c:ser>
        <c:ser>
          <c:idx val="3"/>
          <c:order val="1"/>
          <c:tx>
            <c:strRef>
              <c:f>Лист1!$A$5</c:f>
              <c:strCache>
                <c:ptCount val="1"/>
                <c:pt idx="0">
                  <c:v>Обязательства перед республиканским бюджетом</c:v>
                </c:pt>
              </c:strCache>
            </c:strRef>
          </c:tx>
          <c:spPr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1"/>
            </a:gradFill>
            <a:ln w="962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0486467167663277E-2"/>
                  <c:y val="-3.9519046996749269E-2"/>
                </c:manualLayout>
              </c:layout>
              <c:tx>
                <c:rich>
                  <a:bodyPr/>
                  <a:lstStyle/>
                  <a:p>
                    <a:pPr>
                      <a:defRPr sz="1108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dirty="0" smtClean="0"/>
                      <a:t>30190,1</a:t>
                    </a:r>
                    <a:endParaRPr lang="en-US" dirty="0"/>
                  </a:p>
                </c:rich>
              </c:tx>
              <c:spPr>
                <a:noFill/>
                <a:ln w="20142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251331689315759E-2"/>
                  <c:y val="-5.8168478534996813E-2"/>
                </c:manualLayout>
              </c:layout>
              <c:tx>
                <c:rich>
                  <a:bodyPr/>
                  <a:lstStyle/>
                  <a:p>
                    <a:pPr>
                      <a:defRPr sz="1108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dirty="0" smtClean="0"/>
                      <a:t>28512,9</a:t>
                    </a:r>
                    <a:endParaRPr lang="en-US" dirty="0"/>
                  </a:p>
                </c:rich>
              </c:tx>
              <c:spPr>
                <a:noFill/>
                <a:ln w="20142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0142">
                <a:noFill/>
              </a:ln>
            </c:spPr>
            <c:txPr>
              <a:bodyPr/>
              <a:lstStyle/>
              <a:p>
                <a:pPr>
                  <a:defRPr sz="952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Лист1!$B$3:$E$3</c:f>
              <c:strCache>
                <c:ptCount val="2"/>
                <c:pt idx="0">
                  <c:v>на 01.01.2023</c:v>
                </c:pt>
                <c:pt idx="1">
                  <c:v>на 01.01.2024</c:v>
                </c:pt>
              </c:strCache>
            </c:strRef>
          </c:cat>
          <c:val>
            <c:numRef>
              <c:f>Лист1!$B$5:$E$5</c:f>
              <c:numCache>
                <c:formatCode>#,##0.0</c:formatCode>
                <c:ptCount val="2"/>
                <c:pt idx="0">
                  <c:v>30190.1</c:v>
                </c:pt>
                <c:pt idx="1">
                  <c:v>28512.9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449609088"/>
        <c:axId val="449619072"/>
        <c:axId val="449577408"/>
      </c:bar3DChart>
      <c:catAx>
        <c:axId val="44960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40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8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49619072"/>
        <c:crosses val="autoZero"/>
        <c:auto val="1"/>
        <c:lblAlgn val="ctr"/>
        <c:lblOffset val="100"/>
        <c:noMultiLvlLbl val="0"/>
      </c:catAx>
      <c:valAx>
        <c:axId val="4496190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49609088"/>
        <c:crosses val="autoZero"/>
        <c:crossBetween val="between"/>
      </c:valAx>
      <c:serAx>
        <c:axId val="449577408"/>
        <c:scaling>
          <c:orientation val="minMax"/>
        </c:scaling>
        <c:delete val="1"/>
        <c:axPos val="b"/>
        <c:majorTickMark val="out"/>
        <c:minorTickMark val="none"/>
        <c:tickLblPos val="nextTo"/>
        <c:crossAx val="449619072"/>
        <c:crosses val="autoZero"/>
      </c:ser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2851242521491688"/>
          <c:y val="5.7685365176339883E-2"/>
          <c:w val="0.27148758532759842"/>
          <c:h val="0.16413863796004377"/>
        </c:manualLayout>
      </c:layout>
      <c:overlay val="0"/>
      <c:spPr>
        <a:noFill/>
        <a:ln w="19243">
          <a:noFill/>
        </a:ln>
      </c:spPr>
      <c:txPr>
        <a:bodyPr/>
        <a:lstStyle/>
        <a:p>
          <a:pPr>
            <a:defRPr sz="872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32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C1A2F7-7505-43F9-BB8E-F6DFA497E5F0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70A8AD-F322-4B9F-BB91-D3603DC679C4}">
      <dgm:prSet phldrT="[Текст]" custT="1"/>
      <dgm:spPr/>
      <dgm:t>
        <a:bodyPr/>
        <a:lstStyle/>
        <a:p>
          <a:r>
            <a:rPr lang="ru-RU" sz="1600" dirty="0" smtClean="0">
              <a:latin typeface="+mn-lt"/>
            </a:rPr>
            <a:t>1 место – </a:t>
          </a:r>
          <a:r>
            <a:rPr lang="ru-RU" sz="1600" b="1" dirty="0" smtClean="0">
              <a:latin typeface="+mn-lt"/>
            </a:rPr>
            <a:t>образование-</a:t>
          </a:r>
          <a:r>
            <a:rPr lang="ru-RU" sz="1600" dirty="0" smtClean="0">
              <a:latin typeface="+mn-lt"/>
            </a:rPr>
            <a:t> 344 569,5тыс.руб. (41,0%)</a:t>
          </a:r>
          <a:endParaRPr lang="ru-RU" sz="1600" dirty="0">
            <a:latin typeface="+mn-lt"/>
          </a:endParaRPr>
        </a:p>
      </dgm:t>
    </dgm:pt>
    <dgm:pt modelId="{E9CD8FEF-9551-4C85-B08C-59119A0FC976}" type="parTrans" cxnId="{9D181667-03B9-4AA0-B159-A8A70B1BF598}">
      <dgm:prSet/>
      <dgm:spPr/>
      <dgm:t>
        <a:bodyPr/>
        <a:lstStyle/>
        <a:p>
          <a:endParaRPr lang="ru-RU"/>
        </a:p>
      </dgm:t>
    </dgm:pt>
    <dgm:pt modelId="{9E827A68-BCB2-40FC-8FEF-EC0827EE8701}" type="sibTrans" cxnId="{9D181667-03B9-4AA0-B159-A8A70B1BF598}">
      <dgm:prSet/>
      <dgm:spPr/>
      <dgm:t>
        <a:bodyPr/>
        <a:lstStyle/>
        <a:p>
          <a:endParaRPr lang="ru-RU"/>
        </a:p>
      </dgm:t>
    </dgm:pt>
    <dgm:pt modelId="{B40C8003-A31C-49C8-9D34-C48EBC75CD23}">
      <dgm:prSet phldrT="[Текст]" custT="1"/>
      <dgm:spPr/>
      <dgm:t>
        <a:bodyPr/>
        <a:lstStyle/>
        <a:p>
          <a:endParaRPr lang="ru-RU" sz="1600" dirty="0" smtClean="0"/>
        </a:p>
        <a:p>
          <a:r>
            <a:rPr lang="ru-RU" sz="1600" dirty="0" smtClean="0"/>
            <a:t>2 место - </a:t>
          </a:r>
          <a:r>
            <a:rPr lang="ru-RU" sz="1600" b="1" dirty="0" smtClean="0"/>
            <a:t>жилищно-коммунальное хозяйство– </a:t>
          </a:r>
          <a:r>
            <a:rPr lang="ru-RU" sz="1600" b="0" dirty="0" smtClean="0"/>
            <a:t>201 080,6 </a:t>
          </a:r>
          <a:r>
            <a:rPr lang="ru-RU" sz="1600" b="0" dirty="0" err="1" smtClean="0"/>
            <a:t>тыс.руб</a:t>
          </a:r>
          <a:r>
            <a:rPr lang="ru-RU" sz="1600" b="0" dirty="0" smtClean="0"/>
            <a:t>. (23,9%)</a:t>
          </a:r>
          <a:endParaRPr lang="ru-RU" sz="1600" dirty="0" smtClean="0"/>
        </a:p>
        <a:p>
          <a:endParaRPr lang="ru-RU" sz="1600" dirty="0"/>
        </a:p>
      </dgm:t>
    </dgm:pt>
    <dgm:pt modelId="{B1A7D1FD-F17E-4302-826A-21CDC63FA1E8}" type="parTrans" cxnId="{C7F5191E-F3E0-431C-A11F-A796973F1460}">
      <dgm:prSet/>
      <dgm:spPr/>
      <dgm:t>
        <a:bodyPr/>
        <a:lstStyle/>
        <a:p>
          <a:endParaRPr lang="ru-RU"/>
        </a:p>
      </dgm:t>
    </dgm:pt>
    <dgm:pt modelId="{F19D4B93-2145-4BC3-83FA-E3584D5893A5}" type="sibTrans" cxnId="{C7F5191E-F3E0-431C-A11F-A796973F1460}">
      <dgm:prSet/>
      <dgm:spPr/>
      <dgm:t>
        <a:bodyPr/>
        <a:lstStyle/>
        <a:p>
          <a:endParaRPr lang="ru-RU"/>
        </a:p>
      </dgm:t>
    </dgm:pt>
    <dgm:pt modelId="{7096C51F-09F2-4951-B108-E99F147F1DCF}">
      <dgm:prSet custT="1"/>
      <dgm:spPr/>
      <dgm:t>
        <a:bodyPr/>
        <a:lstStyle/>
        <a:p>
          <a:endParaRPr lang="ru-RU" sz="1600" dirty="0" smtClean="0"/>
        </a:p>
        <a:p>
          <a:r>
            <a:rPr lang="ru-RU" sz="1600" dirty="0" smtClean="0"/>
            <a:t>4 место – </a:t>
          </a:r>
          <a:r>
            <a:rPr lang="ru-RU" sz="1600" b="1" dirty="0" smtClean="0"/>
            <a:t>общегосударственные вопросы </a:t>
          </a:r>
          <a:r>
            <a:rPr lang="ru-RU" sz="1600" dirty="0" smtClean="0"/>
            <a:t>– 82 777,9 тыс. руб. (9,8 %) </a:t>
          </a:r>
          <a:endParaRPr lang="ru-RU" sz="1600" dirty="0"/>
        </a:p>
      </dgm:t>
    </dgm:pt>
    <dgm:pt modelId="{AC0F6F45-FE02-4291-A7DD-BBA9483ACE75}" type="parTrans" cxnId="{97E324F1-C0D5-43CA-A108-D34BD1C0AB39}">
      <dgm:prSet/>
      <dgm:spPr/>
      <dgm:t>
        <a:bodyPr/>
        <a:lstStyle/>
        <a:p>
          <a:endParaRPr lang="ru-RU"/>
        </a:p>
      </dgm:t>
    </dgm:pt>
    <dgm:pt modelId="{F3B9BDCC-E018-48E7-8D01-FC5A97914CB6}" type="sibTrans" cxnId="{97E324F1-C0D5-43CA-A108-D34BD1C0AB39}">
      <dgm:prSet/>
      <dgm:spPr/>
      <dgm:t>
        <a:bodyPr/>
        <a:lstStyle/>
        <a:p>
          <a:endParaRPr lang="ru-RU"/>
        </a:p>
      </dgm:t>
    </dgm:pt>
    <dgm:pt modelId="{5D37D2F8-F1A6-434D-A520-FCD0AEA4601C}">
      <dgm:prSet custT="1"/>
      <dgm:spPr/>
      <dgm:t>
        <a:bodyPr/>
        <a:lstStyle/>
        <a:p>
          <a:endParaRPr lang="ru-RU" sz="1700" dirty="0" smtClean="0"/>
        </a:p>
        <a:p>
          <a:r>
            <a:rPr lang="ru-RU" sz="1700" dirty="0" smtClean="0"/>
            <a:t>5 место – </a:t>
          </a:r>
          <a:r>
            <a:rPr lang="ru-RU" sz="1700" b="1" dirty="0" smtClean="0"/>
            <a:t>социальная политика</a:t>
          </a:r>
          <a:r>
            <a:rPr lang="ru-RU" sz="1700" dirty="0" smtClean="0"/>
            <a:t>– 46 880,6 </a:t>
          </a:r>
          <a:r>
            <a:rPr lang="ru-RU" sz="1700" dirty="0" err="1" smtClean="0"/>
            <a:t>тыс.руб</a:t>
          </a:r>
          <a:r>
            <a:rPr lang="ru-RU" sz="1700" dirty="0" smtClean="0"/>
            <a:t>. (6%)</a:t>
          </a:r>
          <a:endParaRPr lang="ru-RU" sz="1600" b="0" dirty="0" smtClean="0"/>
        </a:p>
        <a:p>
          <a:endParaRPr lang="ru-RU" sz="1600" dirty="0" smtClean="0"/>
        </a:p>
      </dgm:t>
    </dgm:pt>
    <dgm:pt modelId="{9212F6E7-7BB9-4583-BA3B-ABA46FC6FE41}" type="parTrans" cxnId="{8B907DCE-7345-40DE-A7DF-496F70CCBD3E}">
      <dgm:prSet/>
      <dgm:spPr/>
      <dgm:t>
        <a:bodyPr/>
        <a:lstStyle/>
        <a:p>
          <a:endParaRPr lang="ru-RU"/>
        </a:p>
      </dgm:t>
    </dgm:pt>
    <dgm:pt modelId="{EF7022A6-9DBB-42BB-B839-68E4A88FB207}" type="sibTrans" cxnId="{8B907DCE-7345-40DE-A7DF-496F70CCBD3E}">
      <dgm:prSet/>
      <dgm:spPr/>
      <dgm:t>
        <a:bodyPr/>
        <a:lstStyle/>
        <a:p>
          <a:endParaRPr lang="ru-RU"/>
        </a:p>
      </dgm:t>
    </dgm:pt>
    <dgm:pt modelId="{F9170066-EB70-4DFE-9841-DE39D4956355}">
      <dgm:prSet custT="1"/>
      <dgm:spPr/>
      <dgm:t>
        <a:bodyPr/>
        <a:lstStyle/>
        <a:p>
          <a:r>
            <a:rPr lang="ru-RU" sz="1800" dirty="0" smtClean="0"/>
            <a:t>6 место - </a:t>
          </a:r>
          <a:r>
            <a:rPr lang="ru-RU" sz="1800" b="1" dirty="0" smtClean="0"/>
            <a:t>физическая культура и спорт</a:t>
          </a:r>
          <a:r>
            <a:rPr lang="ru-RU" sz="1800" dirty="0" smtClean="0"/>
            <a:t>– </a:t>
          </a:r>
          <a:r>
            <a:rPr lang="ru-RU" sz="1800" b="0" dirty="0" smtClean="0"/>
            <a:t>15 042,1тыс.руб. (2%)</a:t>
          </a:r>
          <a:endParaRPr lang="ru-RU" sz="1800" dirty="0"/>
        </a:p>
      </dgm:t>
    </dgm:pt>
    <dgm:pt modelId="{8B35531C-73FB-4BF6-BA0B-5296DA054939}" type="parTrans" cxnId="{691C7124-2FF0-48F8-9F2A-98905B5DC984}">
      <dgm:prSet/>
      <dgm:spPr/>
      <dgm:t>
        <a:bodyPr/>
        <a:lstStyle/>
        <a:p>
          <a:endParaRPr lang="ru-RU"/>
        </a:p>
      </dgm:t>
    </dgm:pt>
    <dgm:pt modelId="{A1052C90-33F3-4EFB-BFC8-BE0A479B5847}" type="sibTrans" cxnId="{691C7124-2FF0-48F8-9F2A-98905B5DC984}">
      <dgm:prSet/>
      <dgm:spPr/>
      <dgm:t>
        <a:bodyPr/>
        <a:lstStyle/>
        <a:p>
          <a:endParaRPr lang="ru-RU"/>
        </a:p>
      </dgm:t>
    </dgm:pt>
    <dgm:pt modelId="{596418FD-3FAC-4CBC-96F3-5097A6A4CE78}">
      <dgm:prSet/>
      <dgm:spPr/>
      <dgm:t>
        <a:bodyPr/>
        <a:lstStyle/>
        <a:p>
          <a:endParaRPr lang="ru-RU" dirty="0"/>
        </a:p>
      </dgm:t>
    </dgm:pt>
    <dgm:pt modelId="{4C9B3DF4-0873-438C-9CB2-ABCDD623DE66}" type="parTrans" cxnId="{80E297CB-C599-46B8-AA72-FF3D558160D1}">
      <dgm:prSet/>
      <dgm:spPr/>
      <dgm:t>
        <a:bodyPr/>
        <a:lstStyle/>
        <a:p>
          <a:endParaRPr lang="ru-RU"/>
        </a:p>
      </dgm:t>
    </dgm:pt>
    <dgm:pt modelId="{FA08C5ED-60CC-411B-8401-AD46AD3EF8C2}" type="sibTrans" cxnId="{80E297CB-C599-46B8-AA72-FF3D558160D1}">
      <dgm:prSet/>
      <dgm:spPr/>
      <dgm:t>
        <a:bodyPr/>
        <a:lstStyle/>
        <a:p>
          <a:endParaRPr lang="ru-RU"/>
        </a:p>
      </dgm:t>
    </dgm:pt>
    <dgm:pt modelId="{44CE4786-8F35-4C34-9D12-57CCF08DB5AA}">
      <dgm:prSet/>
      <dgm:spPr/>
      <dgm:t>
        <a:bodyPr/>
        <a:lstStyle/>
        <a:p>
          <a:endParaRPr lang="ru-RU" dirty="0"/>
        </a:p>
      </dgm:t>
    </dgm:pt>
    <dgm:pt modelId="{04AB1070-2BD2-4780-8856-F469E58F4618}" type="parTrans" cxnId="{BB82F2C1-AFF0-4E33-B5A6-D17D69077727}">
      <dgm:prSet/>
      <dgm:spPr/>
      <dgm:t>
        <a:bodyPr/>
        <a:lstStyle/>
        <a:p>
          <a:endParaRPr lang="ru-RU"/>
        </a:p>
      </dgm:t>
    </dgm:pt>
    <dgm:pt modelId="{B5FECCB4-E76B-45B4-BD53-E71A77AC7BF1}" type="sibTrans" cxnId="{BB82F2C1-AFF0-4E33-B5A6-D17D69077727}">
      <dgm:prSet/>
      <dgm:spPr/>
      <dgm:t>
        <a:bodyPr/>
        <a:lstStyle/>
        <a:p>
          <a:endParaRPr lang="ru-RU"/>
        </a:p>
      </dgm:t>
    </dgm:pt>
    <dgm:pt modelId="{B24F8B85-0F4F-4E0C-B632-4CF9853778BB}">
      <dgm:prSet custT="1"/>
      <dgm:spPr/>
      <dgm:t>
        <a:bodyPr/>
        <a:lstStyle/>
        <a:p>
          <a:r>
            <a:rPr lang="ru-RU" sz="1600" smtClean="0"/>
            <a:t>3 место - </a:t>
          </a:r>
          <a:r>
            <a:rPr lang="ru-RU" sz="1600" b="1" dirty="0" smtClean="0"/>
            <a:t>культура, кинематография </a:t>
          </a:r>
          <a:r>
            <a:rPr lang="ru-RU" sz="1600" dirty="0" smtClean="0"/>
            <a:t>– 131 545,1 </a:t>
          </a:r>
          <a:r>
            <a:rPr lang="ru-RU" sz="1600" dirty="0" err="1" smtClean="0"/>
            <a:t>тыс.руб</a:t>
          </a:r>
          <a:r>
            <a:rPr lang="ru-RU" sz="1600" dirty="0" smtClean="0"/>
            <a:t>. (15,6%)</a:t>
          </a:r>
          <a:endParaRPr lang="ru-RU" sz="1600" dirty="0"/>
        </a:p>
      </dgm:t>
    </dgm:pt>
    <dgm:pt modelId="{8DE99075-2DC1-4369-BC54-22767C1E2D0E}" type="parTrans" cxnId="{B7605104-A6C1-4676-A7B7-AB73A360F36F}">
      <dgm:prSet/>
      <dgm:spPr/>
      <dgm:t>
        <a:bodyPr/>
        <a:lstStyle/>
        <a:p>
          <a:endParaRPr lang="ru-RU"/>
        </a:p>
      </dgm:t>
    </dgm:pt>
    <dgm:pt modelId="{8A8A8E68-2542-4AB7-8F8C-9330FD5CD81E}" type="sibTrans" cxnId="{B7605104-A6C1-4676-A7B7-AB73A360F36F}">
      <dgm:prSet/>
      <dgm:spPr/>
      <dgm:t>
        <a:bodyPr/>
        <a:lstStyle/>
        <a:p>
          <a:endParaRPr lang="ru-RU"/>
        </a:p>
      </dgm:t>
    </dgm:pt>
    <dgm:pt modelId="{A8948BE0-B82C-41EE-B6DD-C3D14068AF2E}">
      <dgm:prSet/>
      <dgm:spPr/>
      <dgm:t>
        <a:bodyPr/>
        <a:lstStyle/>
        <a:p>
          <a:endParaRPr lang="ru-RU"/>
        </a:p>
      </dgm:t>
    </dgm:pt>
    <dgm:pt modelId="{EFFA54E4-CA75-4E91-B897-251EC0A77D8C}" type="parTrans" cxnId="{63C7B01C-5FFB-414B-9C7D-BDF422CCEFE4}">
      <dgm:prSet/>
      <dgm:spPr/>
      <dgm:t>
        <a:bodyPr/>
        <a:lstStyle/>
        <a:p>
          <a:endParaRPr lang="ru-RU"/>
        </a:p>
      </dgm:t>
    </dgm:pt>
    <dgm:pt modelId="{851A052E-58E0-4531-AEAE-C89615EF6778}" type="sibTrans" cxnId="{63C7B01C-5FFB-414B-9C7D-BDF422CCEFE4}">
      <dgm:prSet/>
      <dgm:spPr/>
      <dgm:t>
        <a:bodyPr/>
        <a:lstStyle/>
        <a:p>
          <a:endParaRPr lang="ru-RU"/>
        </a:p>
      </dgm:t>
    </dgm:pt>
    <dgm:pt modelId="{0C2EF097-AF02-4257-8C7E-746B33DEFF88}">
      <dgm:prSet/>
      <dgm:spPr/>
      <dgm:t>
        <a:bodyPr/>
        <a:lstStyle/>
        <a:p>
          <a:endParaRPr lang="ru-RU"/>
        </a:p>
      </dgm:t>
    </dgm:pt>
    <dgm:pt modelId="{3DB21F77-17F8-4C34-ABCB-3B572FCEF599}" type="parTrans" cxnId="{499B0BCB-8ACB-45D5-B2FC-1456D1D14641}">
      <dgm:prSet/>
      <dgm:spPr/>
      <dgm:t>
        <a:bodyPr/>
        <a:lstStyle/>
        <a:p>
          <a:endParaRPr lang="ru-RU"/>
        </a:p>
      </dgm:t>
    </dgm:pt>
    <dgm:pt modelId="{5BF4BC71-5E67-4F40-85D2-D7C14C5180FB}" type="sibTrans" cxnId="{499B0BCB-8ACB-45D5-B2FC-1456D1D14641}">
      <dgm:prSet/>
      <dgm:spPr/>
      <dgm:t>
        <a:bodyPr/>
        <a:lstStyle/>
        <a:p>
          <a:endParaRPr lang="ru-RU"/>
        </a:p>
      </dgm:t>
    </dgm:pt>
    <dgm:pt modelId="{DD0AFDF2-D39B-4654-B61E-10A25F4E263B}">
      <dgm:prSet/>
      <dgm:spPr/>
      <dgm:t>
        <a:bodyPr/>
        <a:lstStyle/>
        <a:p>
          <a:endParaRPr lang="ru-RU" b="0" dirty="0" smtClean="0"/>
        </a:p>
      </dgm:t>
    </dgm:pt>
    <dgm:pt modelId="{566D01E8-7E7B-4BC5-97AA-6292EDDCDBA5}" type="parTrans" cxnId="{8443D961-E7A5-42EC-9EF0-E92B783D7626}">
      <dgm:prSet/>
      <dgm:spPr/>
      <dgm:t>
        <a:bodyPr/>
        <a:lstStyle/>
        <a:p>
          <a:endParaRPr lang="ru-RU"/>
        </a:p>
      </dgm:t>
    </dgm:pt>
    <dgm:pt modelId="{C9814FBB-2BDA-4313-804A-483972F7F37F}" type="sibTrans" cxnId="{8443D961-E7A5-42EC-9EF0-E92B783D7626}">
      <dgm:prSet/>
      <dgm:spPr/>
      <dgm:t>
        <a:bodyPr/>
        <a:lstStyle/>
        <a:p>
          <a:endParaRPr lang="ru-RU"/>
        </a:p>
      </dgm:t>
    </dgm:pt>
    <dgm:pt modelId="{C9B1135D-B31C-4E61-8E54-D01C1B7BE8AF}">
      <dgm:prSet/>
      <dgm:spPr/>
      <dgm:t>
        <a:bodyPr/>
        <a:lstStyle/>
        <a:p>
          <a:endParaRPr lang="ru-RU" dirty="0" smtClean="0"/>
        </a:p>
      </dgm:t>
    </dgm:pt>
    <dgm:pt modelId="{D744AC02-F905-4BEC-95C6-0C0D3206B269}" type="parTrans" cxnId="{15549FAC-B12F-411E-929F-642FDA8B0A9B}">
      <dgm:prSet/>
      <dgm:spPr/>
      <dgm:t>
        <a:bodyPr/>
        <a:lstStyle/>
        <a:p>
          <a:endParaRPr lang="ru-RU"/>
        </a:p>
      </dgm:t>
    </dgm:pt>
    <dgm:pt modelId="{E995F4CA-A93C-4207-AA1B-4AE9699FF4A6}" type="sibTrans" cxnId="{15549FAC-B12F-411E-929F-642FDA8B0A9B}">
      <dgm:prSet/>
      <dgm:spPr/>
      <dgm:t>
        <a:bodyPr/>
        <a:lstStyle/>
        <a:p>
          <a:endParaRPr lang="ru-RU"/>
        </a:p>
      </dgm:t>
    </dgm:pt>
    <dgm:pt modelId="{53AAE43F-3390-4963-82FF-D975653F3EB1}">
      <dgm:prSet/>
      <dgm:spPr/>
      <dgm:t>
        <a:bodyPr/>
        <a:lstStyle/>
        <a:p>
          <a:endParaRPr lang="ru-RU" dirty="0"/>
        </a:p>
      </dgm:t>
    </dgm:pt>
    <dgm:pt modelId="{B2B3B9C2-D191-4609-8CF3-32210FD269D2}" type="parTrans" cxnId="{8BEB3302-C295-4ECB-80B3-A231F9F89FDD}">
      <dgm:prSet/>
      <dgm:spPr/>
      <dgm:t>
        <a:bodyPr/>
        <a:lstStyle/>
        <a:p>
          <a:endParaRPr lang="ru-RU"/>
        </a:p>
      </dgm:t>
    </dgm:pt>
    <dgm:pt modelId="{6A4528E2-F1D7-44B3-AFE1-F504F58986A4}" type="sibTrans" cxnId="{8BEB3302-C295-4ECB-80B3-A231F9F89FDD}">
      <dgm:prSet/>
      <dgm:spPr/>
      <dgm:t>
        <a:bodyPr/>
        <a:lstStyle/>
        <a:p>
          <a:endParaRPr lang="ru-RU"/>
        </a:p>
      </dgm:t>
    </dgm:pt>
    <dgm:pt modelId="{3151443B-7265-4F89-957C-5878D94D3C22}" type="pres">
      <dgm:prSet presAssocID="{82C1A2F7-7505-43F9-BB8E-F6DFA497E5F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024089-D314-4A9A-82E0-2C423EFE513E}" type="pres">
      <dgm:prSet presAssocID="{C870A8AD-F322-4B9F-BB91-D3603DC679C4}" presName="circle1" presStyleLbl="node1" presStyleIdx="0" presStyleCnt="7"/>
      <dgm:spPr/>
    </dgm:pt>
    <dgm:pt modelId="{CA507080-8A94-4884-85F7-B724CFB10F2F}" type="pres">
      <dgm:prSet presAssocID="{C870A8AD-F322-4B9F-BB91-D3603DC679C4}" presName="space" presStyleCnt="0"/>
      <dgm:spPr/>
    </dgm:pt>
    <dgm:pt modelId="{13CB4380-2A2B-44E8-A3D2-40AD02D02B6A}" type="pres">
      <dgm:prSet presAssocID="{C870A8AD-F322-4B9F-BB91-D3603DC679C4}" presName="rect1" presStyleLbl="alignAcc1" presStyleIdx="0" presStyleCnt="7" custLinFactNeighborX="360" custLinFactNeighborY="1288"/>
      <dgm:spPr/>
      <dgm:t>
        <a:bodyPr/>
        <a:lstStyle/>
        <a:p>
          <a:endParaRPr lang="ru-RU"/>
        </a:p>
      </dgm:t>
    </dgm:pt>
    <dgm:pt modelId="{F4CB92C5-B030-48ED-8CFA-FC1FAFC0A020}" type="pres">
      <dgm:prSet presAssocID="{B40C8003-A31C-49C8-9D34-C48EBC75CD23}" presName="vertSpace2" presStyleLbl="node1" presStyleIdx="0" presStyleCnt="7"/>
      <dgm:spPr/>
    </dgm:pt>
    <dgm:pt modelId="{B65B730C-4495-4D1A-BCAD-39C201D0061C}" type="pres">
      <dgm:prSet presAssocID="{B40C8003-A31C-49C8-9D34-C48EBC75CD23}" presName="circle2" presStyleLbl="node1" presStyleIdx="1" presStyleCnt="7"/>
      <dgm:spPr/>
    </dgm:pt>
    <dgm:pt modelId="{63A25BA7-1BDB-423A-AD38-14977014D577}" type="pres">
      <dgm:prSet presAssocID="{B40C8003-A31C-49C8-9D34-C48EBC75CD23}" presName="rect2" presStyleLbl="alignAcc1" presStyleIdx="1" presStyleCnt="7"/>
      <dgm:spPr/>
      <dgm:t>
        <a:bodyPr/>
        <a:lstStyle/>
        <a:p>
          <a:endParaRPr lang="ru-RU"/>
        </a:p>
      </dgm:t>
    </dgm:pt>
    <dgm:pt modelId="{A1ED356B-4485-4611-8FF7-22FC3ED33D8B}" type="pres">
      <dgm:prSet presAssocID="{B24F8B85-0F4F-4E0C-B632-4CF9853778BB}" presName="vertSpace3" presStyleLbl="node1" presStyleIdx="1" presStyleCnt="7"/>
      <dgm:spPr/>
    </dgm:pt>
    <dgm:pt modelId="{D0DD1008-3F7B-4256-AC77-83F66BE172B1}" type="pres">
      <dgm:prSet presAssocID="{B24F8B85-0F4F-4E0C-B632-4CF9853778BB}" presName="circle3" presStyleLbl="node1" presStyleIdx="2" presStyleCnt="7"/>
      <dgm:spPr/>
    </dgm:pt>
    <dgm:pt modelId="{9F24708A-20B5-43A2-A59D-2EF383B04701}" type="pres">
      <dgm:prSet presAssocID="{B24F8B85-0F4F-4E0C-B632-4CF9853778BB}" presName="rect3" presStyleLbl="alignAcc1" presStyleIdx="2" presStyleCnt="7"/>
      <dgm:spPr/>
      <dgm:t>
        <a:bodyPr/>
        <a:lstStyle/>
        <a:p>
          <a:endParaRPr lang="ru-RU"/>
        </a:p>
      </dgm:t>
    </dgm:pt>
    <dgm:pt modelId="{F85BB071-A3B5-4937-A12B-9E4AC4C0FFA9}" type="pres">
      <dgm:prSet presAssocID="{7096C51F-09F2-4951-B108-E99F147F1DCF}" presName="vertSpace4" presStyleLbl="node1" presStyleIdx="2" presStyleCnt="7"/>
      <dgm:spPr/>
    </dgm:pt>
    <dgm:pt modelId="{2ED18418-C9A8-46E5-BBA1-8E1AF8B6D3EF}" type="pres">
      <dgm:prSet presAssocID="{7096C51F-09F2-4951-B108-E99F147F1DCF}" presName="circle4" presStyleLbl="node1" presStyleIdx="3" presStyleCnt="7"/>
      <dgm:spPr/>
    </dgm:pt>
    <dgm:pt modelId="{EE6564C3-F602-4B44-BBCC-76D37A737F9B}" type="pres">
      <dgm:prSet presAssocID="{7096C51F-09F2-4951-B108-E99F147F1DCF}" presName="rect4" presStyleLbl="alignAcc1" presStyleIdx="3" presStyleCnt="7" custLinFactNeighborX="1284" custLinFactNeighborY="-1833"/>
      <dgm:spPr/>
      <dgm:t>
        <a:bodyPr/>
        <a:lstStyle/>
        <a:p>
          <a:endParaRPr lang="ru-RU"/>
        </a:p>
      </dgm:t>
    </dgm:pt>
    <dgm:pt modelId="{EDE73193-5D6F-44BC-AC4F-EECE2BD94AEC}" type="pres">
      <dgm:prSet presAssocID="{5D37D2F8-F1A6-434D-A520-FCD0AEA4601C}" presName="vertSpace5" presStyleLbl="node1" presStyleIdx="3" presStyleCnt="7"/>
      <dgm:spPr/>
    </dgm:pt>
    <dgm:pt modelId="{204C9D10-3201-4E44-8DD3-2624C42D7D39}" type="pres">
      <dgm:prSet presAssocID="{5D37D2F8-F1A6-434D-A520-FCD0AEA4601C}" presName="circle5" presStyleLbl="node1" presStyleIdx="4" presStyleCnt="7"/>
      <dgm:spPr/>
    </dgm:pt>
    <dgm:pt modelId="{50E7E97D-2799-46E1-BC17-5161A1F56E8D}" type="pres">
      <dgm:prSet presAssocID="{5D37D2F8-F1A6-434D-A520-FCD0AEA4601C}" presName="rect5" presStyleLbl="alignAcc1" presStyleIdx="4" presStyleCnt="7"/>
      <dgm:spPr/>
      <dgm:t>
        <a:bodyPr/>
        <a:lstStyle/>
        <a:p>
          <a:endParaRPr lang="ru-RU"/>
        </a:p>
      </dgm:t>
    </dgm:pt>
    <dgm:pt modelId="{A4F50C1E-8CCD-452E-8158-05D45B5993D3}" type="pres">
      <dgm:prSet presAssocID="{F9170066-EB70-4DFE-9841-DE39D4956355}" presName="vertSpace6" presStyleLbl="node1" presStyleIdx="4" presStyleCnt="7"/>
      <dgm:spPr/>
    </dgm:pt>
    <dgm:pt modelId="{0E7C1F27-A44C-4D64-87BA-CF66F0E54C5C}" type="pres">
      <dgm:prSet presAssocID="{F9170066-EB70-4DFE-9841-DE39D4956355}" presName="circle6" presStyleLbl="node1" presStyleIdx="5" presStyleCnt="7"/>
      <dgm:spPr/>
    </dgm:pt>
    <dgm:pt modelId="{B23E9CDA-A515-4D22-89BE-9D0F57CD1369}" type="pres">
      <dgm:prSet presAssocID="{F9170066-EB70-4DFE-9841-DE39D4956355}" presName="rect6" presStyleLbl="alignAcc1" presStyleIdx="5" presStyleCnt="7"/>
      <dgm:spPr/>
      <dgm:t>
        <a:bodyPr/>
        <a:lstStyle/>
        <a:p>
          <a:endParaRPr lang="ru-RU"/>
        </a:p>
      </dgm:t>
    </dgm:pt>
    <dgm:pt modelId="{F902FAC8-0BB9-4879-97A2-BEDE1253057E}" type="pres">
      <dgm:prSet presAssocID="{53AAE43F-3390-4963-82FF-D975653F3EB1}" presName="vertSpace7" presStyleLbl="node1" presStyleIdx="5" presStyleCnt="7"/>
      <dgm:spPr/>
    </dgm:pt>
    <dgm:pt modelId="{1C5B2ACB-913E-4BBA-98D0-75F1DF756C08}" type="pres">
      <dgm:prSet presAssocID="{53AAE43F-3390-4963-82FF-D975653F3EB1}" presName="circle7" presStyleLbl="node1" presStyleIdx="6" presStyleCnt="7"/>
      <dgm:spPr/>
    </dgm:pt>
    <dgm:pt modelId="{B7A6285E-B603-4BF0-90D3-33B7A2F07A33}" type="pres">
      <dgm:prSet presAssocID="{53AAE43F-3390-4963-82FF-D975653F3EB1}" presName="rect7" presStyleLbl="alignAcc1" presStyleIdx="6" presStyleCnt="7"/>
      <dgm:spPr/>
      <dgm:t>
        <a:bodyPr/>
        <a:lstStyle/>
        <a:p>
          <a:endParaRPr lang="ru-RU"/>
        </a:p>
      </dgm:t>
    </dgm:pt>
    <dgm:pt modelId="{289C8538-BB98-48C2-9C6A-4E3491177CE5}" type="pres">
      <dgm:prSet presAssocID="{C870A8AD-F322-4B9F-BB91-D3603DC679C4}" presName="rect1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93C28A-1680-4AC1-B97A-1AB497493448}" type="pres">
      <dgm:prSet presAssocID="{B40C8003-A31C-49C8-9D34-C48EBC75CD23}" presName="rect2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C2BF65-2690-43D5-A47F-A05BA217DCBA}" type="pres">
      <dgm:prSet presAssocID="{B24F8B85-0F4F-4E0C-B632-4CF9853778BB}" presName="rect3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22E1E4-9B0B-4920-A8E3-5E206F2C3CA8}" type="pres">
      <dgm:prSet presAssocID="{7096C51F-09F2-4951-B108-E99F147F1DCF}" presName="rect4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E85F28-BB84-4BE1-9D35-7214091F2580}" type="pres">
      <dgm:prSet presAssocID="{5D37D2F8-F1A6-434D-A520-FCD0AEA4601C}" presName="rect5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6F57F0-C422-4AE3-AAD1-5AC551B061C9}" type="pres">
      <dgm:prSet presAssocID="{F9170066-EB70-4DFE-9841-DE39D4956355}" presName="rect6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591E4B-6B34-44DC-9E95-34C63D2205E3}" type="pres">
      <dgm:prSet presAssocID="{53AAE43F-3390-4963-82FF-D975653F3EB1}" presName="rect7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F534A2-8C28-4B9B-A279-93930374B199}" type="presOf" srcId="{C870A8AD-F322-4B9F-BB91-D3603DC679C4}" destId="{13CB4380-2A2B-44E8-A3D2-40AD02D02B6A}" srcOrd="0" destOrd="0" presId="urn:microsoft.com/office/officeart/2005/8/layout/target3"/>
    <dgm:cxn modelId="{9D181667-03B9-4AA0-B159-A8A70B1BF598}" srcId="{82C1A2F7-7505-43F9-BB8E-F6DFA497E5F0}" destId="{C870A8AD-F322-4B9F-BB91-D3603DC679C4}" srcOrd="0" destOrd="0" parTransId="{E9CD8FEF-9551-4C85-B08C-59119A0FC976}" sibTransId="{9E827A68-BCB2-40FC-8FEF-EC0827EE8701}"/>
    <dgm:cxn modelId="{324E52E8-A861-4570-8F98-41530464C367}" type="presOf" srcId="{F9170066-EB70-4DFE-9841-DE39D4956355}" destId="{B23E9CDA-A515-4D22-89BE-9D0F57CD1369}" srcOrd="0" destOrd="0" presId="urn:microsoft.com/office/officeart/2005/8/layout/target3"/>
    <dgm:cxn modelId="{844D0C34-6F3B-4E16-A9EF-79D493C84A13}" type="presOf" srcId="{82C1A2F7-7505-43F9-BB8E-F6DFA497E5F0}" destId="{3151443B-7265-4F89-957C-5878D94D3C22}" srcOrd="0" destOrd="0" presId="urn:microsoft.com/office/officeart/2005/8/layout/target3"/>
    <dgm:cxn modelId="{97E324F1-C0D5-43CA-A108-D34BD1C0AB39}" srcId="{82C1A2F7-7505-43F9-BB8E-F6DFA497E5F0}" destId="{7096C51F-09F2-4951-B108-E99F147F1DCF}" srcOrd="3" destOrd="0" parTransId="{AC0F6F45-FE02-4291-A7DD-BBA9483ACE75}" sibTransId="{F3B9BDCC-E018-48E7-8D01-FC5A97914CB6}"/>
    <dgm:cxn modelId="{B516BB54-9E95-462C-86BD-142A43CEEBCB}" type="presOf" srcId="{C870A8AD-F322-4B9F-BB91-D3603DC679C4}" destId="{289C8538-BB98-48C2-9C6A-4E3491177CE5}" srcOrd="1" destOrd="0" presId="urn:microsoft.com/office/officeart/2005/8/layout/target3"/>
    <dgm:cxn modelId="{8B907DCE-7345-40DE-A7DF-496F70CCBD3E}" srcId="{82C1A2F7-7505-43F9-BB8E-F6DFA497E5F0}" destId="{5D37D2F8-F1A6-434D-A520-FCD0AEA4601C}" srcOrd="4" destOrd="0" parTransId="{9212F6E7-7BB9-4583-BA3B-ABA46FC6FE41}" sibTransId="{EF7022A6-9DBB-42BB-B839-68E4A88FB207}"/>
    <dgm:cxn modelId="{0B087B67-DD52-4280-B347-523430E0C516}" type="presOf" srcId="{B40C8003-A31C-49C8-9D34-C48EBC75CD23}" destId="{BD93C28A-1680-4AC1-B97A-1AB497493448}" srcOrd="1" destOrd="0" presId="urn:microsoft.com/office/officeart/2005/8/layout/target3"/>
    <dgm:cxn modelId="{63C7B01C-5FFB-414B-9C7D-BDF422CCEFE4}" srcId="{82C1A2F7-7505-43F9-BB8E-F6DFA497E5F0}" destId="{A8948BE0-B82C-41EE-B6DD-C3D14068AF2E}" srcOrd="10" destOrd="0" parTransId="{EFFA54E4-CA75-4E91-B897-251EC0A77D8C}" sibTransId="{851A052E-58E0-4531-AEAE-C89615EF6778}"/>
    <dgm:cxn modelId="{4B8BC15B-239E-4321-84E4-118D4627DBB0}" type="presOf" srcId="{F9170066-EB70-4DFE-9841-DE39D4956355}" destId="{A46F57F0-C422-4AE3-AAD1-5AC551B061C9}" srcOrd="1" destOrd="0" presId="urn:microsoft.com/office/officeart/2005/8/layout/target3"/>
    <dgm:cxn modelId="{8BEB3302-C295-4ECB-80B3-A231F9F89FDD}" srcId="{82C1A2F7-7505-43F9-BB8E-F6DFA497E5F0}" destId="{53AAE43F-3390-4963-82FF-D975653F3EB1}" srcOrd="6" destOrd="0" parTransId="{B2B3B9C2-D191-4609-8CF3-32210FD269D2}" sibTransId="{6A4528E2-F1D7-44B3-AFE1-F504F58986A4}"/>
    <dgm:cxn modelId="{15549FAC-B12F-411E-929F-642FDA8B0A9B}" srcId="{82C1A2F7-7505-43F9-BB8E-F6DFA497E5F0}" destId="{C9B1135D-B31C-4E61-8E54-D01C1B7BE8AF}" srcOrd="8" destOrd="0" parTransId="{D744AC02-F905-4BEC-95C6-0C0D3206B269}" sibTransId="{E995F4CA-A93C-4207-AA1B-4AE9699FF4A6}"/>
    <dgm:cxn modelId="{80E297CB-C599-46B8-AA72-FF3D558160D1}" srcId="{82C1A2F7-7505-43F9-BB8E-F6DFA497E5F0}" destId="{596418FD-3FAC-4CBC-96F3-5097A6A4CE78}" srcOrd="9" destOrd="0" parTransId="{4C9B3DF4-0873-438C-9CB2-ABCDD623DE66}" sibTransId="{FA08C5ED-60CC-411B-8401-AD46AD3EF8C2}"/>
    <dgm:cxn modelId="{8443D961-E7A5-42EC-9EF0-E92B783D7626}" srcId="{82C1A2F7-7505-43F9-BB8E-F6DFA497E5F0}" destId="{DD0AFDF2-D39B-4654-B61E-10A25F4E263B}" srcOrd="7" destOrd="0" parTransId="{566D01E8-7E7B-4BC5-97AA-6292EDDCDBA5}" sibTransId="{C9814FBB-2BDA-4313-804A-483972F7F37F}"/>
    <dgm:cxn modelId="{5DF75E09-BC27-4AB4-8557-A2256EB8845D}" type="presOf" srcId="{7096C51F-09F2-4951-B108-E99F147F1DCF}" destId="{8722E1E4-9B0B-4920-A8E3-5E206F2C3CA8}" srcOrd="1" destOrd="0" presId="urn:microsoft.com/office/officeart/2005/8/layout/target3"/>
    <dgm:cxn modelId="{C7F5191E-F3E0-431C-A11F-A796973F1460}" srcId="{82C1A2F7-7505-43F9-BB8E-F6DFA497E5F0}" destId="{B40C8003-A31C-49C8-9D34-C48EBC75CD23}" srcOrd="1" destOrd="0" parTransId="{B1A7D1FD-F17E-4302-826A-21CDC63FA1E8}" sibTransId="{F19D4B93-2145-4BC3-83FA-E3584D5893A5}"/>
    <dgm:cxn modelId="{BB82F2C1-AFF0-4E33-B5A6-D17D69077727}" srcId="{82C1A2F7-7505-43F9-BB8E-F6DFA497E5F0}" destId="{44CE4786-8F35-4C34-9D12-57CCF08DB5AA}" srcOrd="12" destOrd="0" parTransId="{04AB1070-2BD2-4780-8856-F469E58F4618}" sibTransId="{B5FECCB4-E76B-45B4-BD53-E71A77AC7BF1}"/>
    <dgm:cxn modelId="{3EEAB993-27A5-44F7-9E73-DF308572E695}" type="presOf" srcId="{B24F8B85-0F4F-4E0C-B632-4CF9853778BB}" destId="{F3C2BF65-2690-43D5-A47F-A05BA217DCBA}" srcOrd="1" destOrd="0" presId="urn:microsoft.com/office/officeart/2005/8/layout/target3"/>
    <dgm:cxn modelId="{B7605104-A6C1-4676-A7B7-AB73A360F36F}" srcId="{82C1A2F7-7505-43F9-BB8E-F6DFA497E5F0}" destId="{B24F8B85-0F4F-4E0C-B632-4CF9853778BB}" srcOrd="2" destOrd="0" parTransId="{8DE99075-2DC1-4369-BC54-22767C1E2D0E}" sibTransId="{8A8A8E68-2542-4AB7-8F8C-9330FD5CD81E}"/>
    <dgm:cxn modelId="{68821FF5-94FC-4705-882C-5FAB36244507}" type="presOf" srcId="{5D37D2F8-F1A6-434D-A520-FCD0AEA4601C}" destId="{9EE85F28-BB84-4BE1-9D35-7214091F2580}" srcOrd="1" destOrd="0" presId="urn:microsoft.com/office/officeart/2005/8/layout/target3"/>
    <dgm:cxn modelId="{499B0BCB-8ACB-45D5-B2FC-1456D1D14641}" srcId="{82C1A2F7-7505-43F9-BB8E-F6DFA497E5F0}" destId="{0C2EF097-AF02-4257-8C7E-746B33DEFF88}" srcOrd="11" destOrd="0" parTransId="{3DB21F77-17F8-4C34-ABCB-3B572FCEF599}" sibTransId="{5BF4BC71-5E67-4F40-85D2-D7C14C5180FB}"/>
    <dgm:cxn modelId="{354A0FE3-BC32-4267-9B31-C6D46E85CD86}" type="presOf" srcId="{7096C51F-09F2-4951-B108-E99F147F1DCF}" destId="{EE6564C3-F602-4B44-BBCC-76D37A737F9B}" srcOrd="0" destOrd="0" presId="urn:microsoft.com/office/officeart/2005/8/layout/target3"/>
    <dgm:cxn modelId="{6B35E8B7-C7CD-41DA-AB16-597294F49AD7}" type="presOf" srcId="{B40C8003-A31C-49C8-9D34-C48EBC75CD23}" destId="{63A25BA7-1BDB-423A-AD38-14977014D577}" srcOrd="0" destOrd="0" presId="urn:microsoft.com/office/officeart/2005/8/layout/target3"/>
    <dgm:cxn modelId="{3014EEFC-A16F-4A1A-9AE8-788490764278}" type="presOf" srcId="{53AAE43F-3390-4963-82FF-D975653F3EB1}" destId="{B7A6285E-B603-4BF0-90D3-33B7A2F07A33}" srcOrd="0" destOrd="0" presId="urn:microsoft.com/office/officeart/2005/8/layout/target3"/>
    <dgm:cxn modelId="{DA0EEAEF-9D23-46CD-A1CE-314013717ADD}" type="presOf" srcId="{53AAE43F-3390-4963-82FF-D975653F3EB1}" destId="{80591E4B-6B34-44DC-9E95-34C63D2205E3}" srcOrd="1" destOrd="0" presId="urn:microsoft.com/office/officeart/2005/8/layout/target3"/>
    <dgm:cxn modelId="{21254528-6042-4239-83A2-533B4A02E787}" type="presOf" srcId="{5D37D2F8-F1A6-434D-A520-FCD0AEA4601C}" destId="{50E7E97D-2799-46E1-BC17-5161A1F56E8D}" srcOrd="0" destOrd="0" presId="urn:microsoft.com/office/officeart/2005/8/layout/target3"/>
    <dgm:cxn modelId="{691C7124-2FF0-48F8-9F2A-98905B5DC984}" srcId="{82C1A2F7-7505-43F9-BB8E-F6DFA497E5F0}" destId="{F9170066-EB70-4DFE-9841-DE39D4956355}" srcOrd="5" destOrd="0" parTransId="{8B35531C-73FB-4BF6-BA0B-5296DA054939}" sibTransId="{A1052C90-33F3-4EFB-BFC8-BE0A479B5847}"/>
    <dgm:cxn modelId="{EF8024FB-1645-40B3-8E4C-8645E66D4553}" type="presOf" srcId="{B24F8B85-0F4F-4E0C-B632-4CF9853778BB}" destId="{9F24708A-20B5-43A2-A59D-2EF383B04701}" srcOrd="0" destOrd="0" presId="urn:microsoft.com/office/officeart/2005/8/layout/target3"/>
    <dgm:cxn modelId="{5910C715-2331-449E-A518-3FDD8CE6BA8D}" type="presParOf" srcId="{3151443B-7265-4F89-957C-5878D94D3C22}" destId="{C5024089-D314-4A9A-82E0-2C423EFE513E}" srcOrd="0" destOrd="0" presId="urn:microsoft.com/office/officeart/2005/8/layout/target3"/>
    <dgm:cxn modelId="{B3242031-F9CD-48E2-9A2F-6378B39F9723}" type="presParOf" srcId="{3151443B-7265-4F89-957C-5878D94D3C22}" destId="{CA507080-8A94-4884-85F7-B724CFB10F2F}" srcOrd="1" destOrd="0" presId="urn:microsoft.com/office/officeart/2005/8/layout/target3"/>
    <dgm:cxn modelId="{EFC68669-F482-4E7B-919C-E85F224A376A}" type="presParOf" srcId="{3151443B-7265-4F89-957C-5878D94D3C22}" destId="{13CB4380-2A2B-44E8-A3D2-40AD02D02B6A}" srcOrd="2" destOrd="0" presId="urn:microsoft.com/office/officeart/2005/8/layout/target3"/>
    <dgm:cxn modelId="{7DB5F5A2-29AE-4E2F-A592-E90251AE426D}" type="presParOf" srcId="{3151443B-7265-4F89-957C-5878D94D3C22}" destId="{F4CB92C5-B030-48ED-8CFA-FC1FAFC0A020}" srcOrd="3" destOrd="0" presId="urn:microsoft.com/office/officeart/2005/8/layout/target3"/>
    <dgm:cxn modelId="{F74E5091-9F2E-41EC-A879-CC4449566733}" type="presParOf" srcId="{3151443B-7265-4F89-957C-5878D94D3C22}" destId="{B65B730C-4495-4D1A-BCAD-39C201D0061C}" srcOrd="4" destOrd="0" presId="urn:microsoft.com/office/officeart/2005/8/layout/target3"/>
    <dgm:cxn modelId="{A447E3C2-0349-4717-BBDC-BFFB74707D0D}" type="presParOf" srcId="{3151443B-7265-4F89-957C-5878D94D3C22}" destId="{63A25BA7-1BDB-423A-AD38-14977014D577}" srcOrd="5" destOrd="0" presId="urn:microsoft.com/office/officeart/2005/8/layout/target3"/>
    <dgm:cxn modelId="{E61013A0-8EAF-402E-A1BC-54507C41ECFE}" type="presParOf" srcId="{3151443B-7265-4F89-957C-5878D94D3C22}" destId="{A1ED356B-4485-4611-8FF7-22FC3ED33D8B}" srcOrd="6" destOrd="0" presId="urn:microsoft.com/office/officeart/2005/8/layout/target3"/>
    <dgm:cxn modelId="{283E35B1-D815-4D51-B5D5-59862B6A3D02}" type="presParOf" srcId="{3151443B-7265-4F89-957C-5878D94D3C22}" destId="{D0DD1008-3F7B-4256-AC77-83F66BE172B1}" srcOrd="7" destOrd="0" presId="urn:microsoft.com/office/officeart/2005/8/layout/target3"/>
    <dgm:cxn modelId="{FF43CD73-49B9-4FD3-B54F-A15A6807A3C8}" type="presParOf" srcId="{3151443B-7265-4F89-957C-5878D94D3C22}" destId="{9F24708A-20B5-43A2-A59D-2EF383B04701}" srcOrd="8" destOrd="0" presId="urn:microsoft.com/office/officeart/2005/8/layout/target3"/>
    <dgm:cxn modelId="{80D18B46-1620-4AC3-A9AC-8EF8C8A155D1}" type="presParOf" srcId="{3151443B-7265-4F89-957C-5878D94D3C22}" destId="{F85BB071-A3B5-4937-A12B-9E4AC4C0FFA9}" srcOrd="9" destOrd="0" presId="urn:microsoft.com/office/officeart/2005/8/layout/target3"/>
    <dgm:cxn modelId="{273FC697-D3F8-47E9-8EB2-379AC4699FE1}" type="presParOf" srcId="{3151443B-7265-4F89-957C-5878D94D3C22}" destId="{2ED18418-C9A8-46E5-BBA1-8E1AF8B6D3EF}" srcOrd="10" destOrd="0" presId="urn:microsoft.com/office/officeart/2005/8/layout/target3"/>
    <dgm:cxn modelId="{A8605F4A-319D-4F3F-8FE7-32E5C6915B32}" type="presParOf" srcId="{3151443B-7265-4F89-957C-5878D94D3C22}" destId="{EE6564C3-F602-4B44-BBCC-76D37A737F9B}" srcOrd="11" destOrd="0" presId="urn:microsoft.com/office/officeart/2005/8/layout/target3"/>
    <dgm:cxn modelId="{83719A27-A4F4-452E-B24D-FB0E580E86B0}" type="presParOf" srcId="{3151443B-7265-4F89-957C-5878D94D3C22}" destId="{EDE73193-5D6F-44BC-AC4F-EECE2BD94AEC}" srcOrd="12" destOrd="0" presId="urn:microsoft.com/office/officeart/2005/8/layout/target3"/>
    <dgm:cxn modelId="{B6C4E515-2193-40C7-8DEF-54A881356E6C}" type="presParOf" srcId="{3151443B-7265-4F89-957C-5878D94D3C22}" destId="{204C9D10-3201-4E44-8DD3-2624C42D7D39}" srcOrd="13" destOrd="0" presId="urn:microsoft.com/office/officeart/2005/8/layout/target3"/>
    <dgm:cxn modelId="{C787C668-0792-4898-82F2-6374CCB5C37D}" type="presParOf" srcId="{3151443B-7265-4F89-957C-5878D94D3C22}" destId="{50E7E97D-2799-46E1-BC17-5161A1F56E8D}" srcOrd="14" destOrd="0" presId="urn:microsoft.com/office/officeart/2005/8/layout/target3"/>
    <dgm:cxn modelId="{D0105FD4-A93D-45C7-A3F3-1738D23C9CA7}" type="presParOf" srcId="{3151443B-7265-4F89-957C-5878D94D3C22}" destId="{A4F50C1E-8CCD-452E-8158-05D45B5993D3}" srcOrd="15" destOrd="0" presId="urn:microsoft.com/office/officeart/2005/8/layout/target3"/>
    <dgm:cxn modelId="{AEEE642C-3F8D-49E2-B0B0-A5EFE284606E}" type="presParOf" srcId="{3151443B-7265-4F89-957C-5878D94D3C22}" destId="{0E7C1F27-A44C-4D64-87BA-CF66F0E54C5C}" srcOrd="16" destOrd="0" presId="urn:microsoft.com/office/officeart/2005/8/layout/target3"/>
    <dgm:cxn modelId="{3391C396-3D94-446E-82B6-370360E3D2AD}" type="presParOf" srcId="{3151443B-7265-4F89-957C-5878D94D3C22}" destId="{B23E9CDA-A515-4D22-89BE-9D0F57CD1369}" srcOrd="17" destOrd="0" presId="urn:microsoft.com/office/officeart/2005/8/layout/target3"/>
    <dgm:cxn modelId="{CB9285F8-069A-40FF-B121-89064AE97D6E}" type="presParOf" srcId="{3151443B-7265-4F89-957C-5878D94D3C22}" destId="{F902FAC8-0BB9-4879-97A2-BEDE1253057E}" srcOrd="18" destOrd="0" presId="urn:microsoft.com/office/officeart/2005/8/layout/target3"/>
    <dgm:cxn modelId="{50996068-BCBE-48A4-896E-7F497BE55600}" type="presParOf" srcId="{3151443B-7265-4F89-957C-5878D94D3C22}" destId="{1C5B2ACB-913E-4BBA-98D0-75F1DF756C08}" srcOrd="19" destOrd="0" presId="urn:microsoft.com/office/officeart/2005/8/layout/target3"/>
    <dgm:cxn modelId="{8D52C543-BBA5-4865-924C-24119EC185AB}" type="presParOf" srcId="{3151443B-7265-4F89-957C-5878D94D3C22}" destId="{B7A6285E-B603-4BF0-90D3-33B7A2F07A33}" srcOrd="20" destOrd="0" presId="urn:microsoft.com/office/officeart/2005/8/layout/target3"/>
    <dgm:cxn modelId="{20809190-AFE8-461A-874C-851E7A971E94}" type="presParOf" srcId="{3151443B-7265-4F89-957C-5878D94D3C22}" destId="{289C8538-BB98-48C2-9C6A-4E3491177CE5}" srcOrd="21" destOrd="0" presId="urn:microsoft.com/office/officeart/2005/8/layout/target3"/>
    <dgm:cxn modelId="{7C4FAF6A-A00B-4518-AD75-AFA17FD50194}" type="presParOf" srcId="{3151443B-7265-4F89-957C-5878D94D3C22}" destId="{BD93C28A-1680-4AC1-B97A-1AB497493448}" srcOrd="22" destOrd="0" presId="urn:microsoft.com/office/officeart/2005/8/layout/target3"/>
    <dgm:cxn modelId="{6895277B-5AD6-4FDD-95EE-AFBEA9C64941}" type="presParOf" srcId="{3151443B-7265-4F89-957C-5878D94D3C22}" destId="{F3C2BF65-2690-43D5-A47F-A05BA217DCBA}" srcOrd="23" destOrd="0" presId="urn:microsoft.com/office/officeart/2005/8/layout/target3"/>
    <dgm:cxn modelId="{99210783-0830-4FA8-A63F-E0FC35CECEAD}" type="presParOf" srcId="{3151443B-7265-4F89-957C-5878D94D3C22}" destId="{8722E1E4-9B0B-4920-A8E3-5E206F2C3CA8}" srcOrd="24" destOrd="0" presId="urn:microsoft.com/office/officeart/2005/8/layout/target3"/>
    <dgm:cxn modelId="{8B4E0E69-269B-4045-A648-F1D0A93AF86F}" type="presParOf" srcId="{3151443B-7265-4F89-957C-5878D94D3C22}" destId="{9EE85F28-BB84-4BE1-9D35-7214091F2580}" srcOrd="25" destOrd="0" presId="urn:microsoft.com/office/officeart/2005/8/layout/target3"/>
    <dgm:cxn modelId="{58316847-4B82-45E3-9D54-9D58C2092198}" type="presParOf" srcId="{3151443B-7265-4F89-957C-5878D94D3C22}" destId="{A46F57F0-C422-4AE3-AAD1-5AC551B061C9}" srcOrd="26" destOrd="0" presId="urn:microsoft.com/office/officeart/2005/8/layout/target3"/>
    <dgm:cxn modelId="{C79C6BBE-4CB1-4098-9B71-4C5FB8A4825D}" type="presParOf" srcId="{3151443B-7265-4F89-957C-5878D94D3C22}" destId="{80591E4B-6B34-44DC-9E95-34C63D2205E3}" srcOrd="2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9A24E4-EE06-49E7-BEA9-AE29697F2F48}" type="doc">
      <dgm:prSet loTypeId="urn:microsoft.com/office/officeart/2005/8/layout/venn1" loCatId="relationship" qsTypeId="urn:microsoft.com/office/officeart/2005/8/quickstyle/3d4" qsCatId="3D" csTypeId="urn:microsoft.com/office/officeart/2005/8/colors/colorful2" csCatId="colorful" phldr="1"/>
      <dgm:spPr/>
    </dgm:pt>
    <dgm:pt modelId="{42136C1F-5E67-44AA-86E6-0B6D7DDF3EB9}">
      <dgm:prSet phldrT="[Текст]" custT="1"/>
      <dgm:spPr/>
      <dgm:t>
        <a:bodyPr/>
        <a:lstStyle/>
        <a:p>
          <a:r>
            <a:rPr lang="ru-RU" sz="1200" dirty="0" smtClean="0"/>
            <a:t>Цель: Создание благоприятных условий для сохранения  и развития  культуры</a:t>
          </a:r>
          <a:endParaRPr lang="ru-RU" sz="1200" dirty="0"/>
        </a:p>
      </dgm:t>
    </dgm:pt>
    <dgm:pt modelId="{578CCCA1-5D1B-4C0C-9CFD-D81EAC24EE8E}" type="parTrans" cxnId="{662B181F-2A3E-4310-BDB3-0C3DB4CA24CE}">
      <dgm:prSet/>
      <dgm:spPr/>
      <dgm:t>
        <a:bodyPr/>
        <a:lstStyle/>
        <a:p>
          <a:endParaRPr lang="ru-RU"/>
        </a:p>
      </dgm:t>
    </dgm:pt>
    <dgm:pt modelId="{82AE50EE-2DED-4933-BBF9-5EC1DB58E49F}" type="sibTrans" cxnId="{662B181F-2A3E-4310-BDB3-0C3DB4CA24CE}">
      <dgm:prSet/>
      <dgm:spPr/>
      <dgm:t>
        <a:bodyPr/>
        <a:lstStyle/>
        <a:p>
          <a:endParaRPr lang="ru-RU"/>
        </a:p>
      </dgm:t>
    </dgm:pt>
    <dgm:pt modelId="{C80D0721-C28B-4F1F-B6CB-BB7CBF96D48F}">
      <dgm:prSet phldrT="[Текст]" custT="1"/>
      <dgm:spPr/>
      <dgm:t>
        <a:bodyPr/>
        <a:lstStyle/>
        <a:p>
          <a:r>
            <a:rPr lang="ru-RU" sz="1200" dirty="0" smtClean="0"/>
            <a:t>Задачи: Сохранение и развитие музейного дела, кинематографии, развитие дополнительного образования детей</a:t>
          </a:r>
          <a:endParaRPr lang="ru-RU" sz="1200" dirty="0"/>
        </a:p>
      </dgm:t>
    </dgm:pt>
    <dgm:pt modelId="{4A71DFC0-AFE2-493D-80A3-0FED2705F3B1}" type="parTrans" cxnId="{9F41E43D-3C38-44B2-B942-E29493BFD5A1}">
      <dgm:prSet/>
      <dgm:spPr/>
      <dgm:t>
        <a:bodyPr/>
        <a:lstStyle/>
        <a:p>
          <a:endParaRPr lang="ru-RU"/>
        </a:p>
      </dgm:t>
    </dgm:pt>
    <dgm:pt modelId="{E68DE849-CB19-48CF-BC5E-4AF75856DA65}" type="sibTrans" cxnId="{9F41E43D-3C38-44B2-B942-E29493BFD5A1}">
      <dgm:prSet/>
      <dgm:spPr/>
      <dgm:t>
        <a:bodyPr/>
        <a:lstStyle/>
        <a:p>
          <a:endParaRPr lang="ru-RU"/>
        </a:p>
      </dgm:t>
    </dgm:pt>
    <dgm:pt modelId="{813B4ED6-EBA2-447D-A695-1CF6D0FF3BA3}">
      <dgm:prSet phldrT="[Текст]" custT="1"/>
      <dgm:spPr/>
      <dgm:t>
        <a:bodyPr/>
        <a:lstStyle/>
        <a:p>
          <a:r>
            <a:rPr lang="ru-RU" sz="1200" dirty="0" smtClean="0"/>
            <a:t>Задачи: Сохранение культурного наследия,  развитие библиотечного обслуживания</a:t>
          </a:r>
          <a:endParaRPr lang="ru-RU" sz="1200" dirty="0"/>
        </a:p>
      </dgm:t>
    </dgm:pt>
    <dgm:pt modelId="{D0D98F86-1635-42E4-9411-B5278F22030C}" type="parTrans" cxnId="{8206530C-2F0E-4285-B58E-8336D3220D43}">
      <dgm:prSet/>
      <dgm:spPr/>
      <dgm:t>
        <a:bodyPr/>
        <a:lstStyle/>
        <a:p>
          <a:endParaRPr lang="ru-RU"/>
        </a:p>
      </dgm:t>
    </dgm:pt>
    <dgm:pt modelId="{71A08144-DEF1-40AC-851F-F76802A1D16B}" type="sibTrans" cxnId="{8206530C-2F0E-4285-B58E-8336D3220D43}">
      <dgm:prSet/>
      <dgm:spPr/>
      <dgm:t>
        <a:bodyPr/>
        <a:lstStyle/>
        <a:p>
          <a:endParaRPr lang="ru-RU"/>
        </a:p>
      </dgm:t>
    </dgm:pt>
    <dgm:pt modelId="{978E8AB6-A7E8-40BD-B211-4D52A9EF348F}" type="pres">
      <dgm:prSet presAssocID="{FE9A24E4-EE06-49E7-BEA9-AE29697F2F48}" presName="compositeShape" presStyleCnt="0">
        <dgm:presLayoutVars>
          <dgm:chMax val="7"/>
          <dgm:dir/>
          <dgm:resizeHandles val="exact"/>
        </dgm:presLayoutVars>
      </dgm:prSet>
      <dgm:spPr/>
    </dgm:pt>
    <dgm:pt modelId="{E76A9179-EE39-4F9C-B15A-4388083BA301}" type="pres">
      <dgm:prSet presAssocID="{42136C1F-5E67-44AA-86E6-0B6D7DDF3EB9}" presName="circ1" presStyleLbl="vennNode1" presStyleIdx="0" presStyleCnt="3" custScaleX="360003" custScaleY="100822"/>
      <dgm:spPr/>
      <dgm:t>
        <a:bodyPr/>
        <a:lstStyle/>
        <a:p>
          <a:endParaRPr lang="ru-RU"/>
        </a:p>
      </dgm:t>
    </dgm:pt>
    <dgm:pt modelId="{079D30B4-7E7F-43A5-BC05-432597C7A451}" type="pres">
      <dgm:prSet presAssocID="{42136C1F-5E67-44AA-86E6-0B6D7DDF3EB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572E8A-018C-4623-8F88-2DA7FA19F0A0}" type="pres">
      <dgm:prSet presAssocID="{C80D0721-C28B-4F1F-B6CB-BB7CBF96D48F}" presName="circ2" presStyleLbl="vennNode1" presStyleIdx="1" presStyleCnt="3" custScaleX="413943" custLinFactX="95156" custLinFactNeighborX="100000" custLinFactNeighborY="1755"/>
      <dgm:spPr/>
      <dgm:t>
        <a:bodyPr/>
        <a:lstStyle/>
        <a:p>
          <a:endParaRPr lang="ru-RU"/>
        </a:p>
      </dgm:t>
    </dgm:pt>
    <dgm:pt modelId="{DF71B37D-56A3-40D7-A989-B89EFC3BF6D9}" type="pres">
      <dgm:prSet presAssocID="{C80D0721-C28B-4F1F-B6CB-BB7CBF96D48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D1D5E7-A1D4-4484-B224-82F6EE009572}" type="pres">
      <dgm:prSet presAssocID="{813B4ED6-EBA2-447D-A695-1CF6D0FF3BA3}" presName="circ3" presStyleLbl="vennNode1" presStyleIdx="2" presStyleCnt="3" custScaleX="415568" custLinFactX="-30935" custLinFactNeighborX="-100000" custLinFactNeighborY="1772"/>
      <dgm:spPr/>
      <dgm:t>
        <a:bodyPr/>
        <a:lstStyle/>
        <a:p>
          <a:endParaRPr lang="ru-RU"/>
        </a:p>
      </dgm:t>
    </dgm:pt>
    <dgm:pt modelId="{16648E16-53F3-4FC0-A463-8F320FFB05DD}" type="pres">
      <dgm:prSet presAssocID="{813B4ED6-EBA2-447D-A695-1CF6D0FF3BA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C31B95-D3CE-4291-B7DB-3B3AEEB7C3A9}" type="presOf" srcId="{42136C1F-5E67-44AA-86E6-0B6D7DDF3EB9}" destId="{E76A9179-EE39-4F9C-B15A-4388083BA301}" srcOrd="0" destOrd="0" presId="urn:microsoft.com/office/officeart/2005/8/layout/venn1"/>
    <dgm:cxn modelId="{D8EF0C40-2800-4F1B-8605-26D0DCAF3075}" type="presOf" srcId="{813B4ED6-EBA2-447D-A695-1CF6D0FF3BA3}" destId="{16648E16-53F3-4FC0-A463-8F320FFB05DD}" srcOrd="1" destOrd="0" presId="urn:microsoft.com/office/officeart/2005/8/layout/venn1"/>
    <dgm:cxn modelId="{C77FB483-3A07-43A8-BA88-A391B9C361FD}" type="presOf" srcId="{42136C1F-5E67-44AA-86E6-0B6D7DDF3EB9}" destId="{079D30B4-7E7F-43A5-BC05-432597C7A451}" srcOrd="1" destOrd="0" presId="urn:microsoft.com/office/officeart/2005/8/layout/venn1"/>
    <dgm:cxn modelId="{561EBEAB-93BE-49FD-A940-C2093E28C257}" type="presOf" srcId="{C80D0721-C28B-4F1F-B6CB-BB7CBF96D48F}" destId="{1E572E8A-018C-4623-8F88-2DA7FA19F0A0}" srcOrd="0" destOrd="0" presId="urn:microsoft.com/office/officeart/2005/8/layout/venn1"/>
    <dgm:cxn modelId="{662B181F-2A3E-4310-BDB3-0C3DB4CA24CE}" srcId="{FE9A24E4-EE06-49E7-BEA9-AE29697F2F48}" destId="{42136C1F-5E67-44AA-86E6-0B6D7DDF3EB9}" srcOrd="0" destOrd="0" parTransId="{578CCCA1-5D1B-4C0C-9CFD-D81EAC24EE8E}" sibTransId="{82AE50EE-2DED-4933-BBF9-5EC1DB58E49F}"/>
    <dgm:cxn modelId="{85D951C0-F636-4343-8D7A-880A22523F14}" type="presOf" srcId="{813B4ED6-EBA2-447D-A695-1CF6D0FF3BA3}" destId="{A1D1D5E7-A1D4-4484-B224-82F6EE009572}" srcOrd="0" destOrd="0" presId="urn:microsoft.com/office/officeart/2005/8/layout/venn1"/>
    <dgm:cxn modelId="{9F41E43D-3C38-44B2-B942-E29493BFD5A1}" srcId="{FE9A24E4-EE06-49E7-BEA9-AE29697F2F48}" destId="{C80D0721-C28B-4F1F-B6CB-BB7CBF96D48F}" srcOrd="1" destOrd="0" parTransId="{4A71DFC0-AFE2-493D-80A3-0FED2705F3B1}" sibTransId="{E68DE849-CB19-48CF-BC5E-4AF75856DA65}"/>
    <dgm:cxn modelId="{607E6E6B-1F50-4853-A63D-E04BC12ADB56}" type="presOf" srcId="{FE9A24E4-EE06-49E7-BEA9-AE29697F2F48}" destId="{978E8AB6-A7E8-40BD-B211-4D52A9EF348F}" srcOrd="0" destOrd="0" presId="urn:microsoft.com/office/officeart/2005/8/layout/venn1"/>
    <dgm:cxn modelId="{42FDAB47-9B63-4622-910A-0552BC93D3B2}" type="presOf" srcId="{C80D0721-C28B-4F1F-B6CB-BB7CBF96D48F}" destId="{DF71B37D-56A3-40D7-A989-B89EFC3BF6D9}" srcOrd="1" destOrd="0" presId="urn:microsoft.com/office/officeart/2005/8/layout/venn1"/>
    <dgm:cxn modelId="{8206530C-2F0E-4285-B58E-8336D3220D43}" srcId="{FE9A24E4-EE06-49E7-BEA9-AE29697F2F48}" destId="{813B4ED6-EBA2-447D-A695-1CF6D0FF3BA3}" srcOrd="2" destOrd="0" parTransId="{D0D98F86-1635-42E4-9411-B5278F22030C}" sibTransId="{71A08144-DEF1-40AC-851F-F76802A1D16B}"/>
    <dgm:cxn modelId="{F9670E12-6C9C-4F9E-8336-5CF46DF23791}" type="presParOf" srcId="{978E8AB6-A7E8-40BD-B211-4D52A9EF348F}" destId="{E76A9179-EE39-4F9C-B15A-4388083BA301}" srcOrd="0" destOrd="0" presId="urn:microsoft.com/office/officeart/2005/8/layout/venn1"/>
    <dgm:cxn modelId="{43F6D9B3-77BE-4F22-BD7C-D8A73CF22E1F}" type="presParOf" srcId="{978E8AB6-A7E8-40BD-B211-4D52A9EF348F}" destId="{079D30B4-7E7F-43A5-BC05-432597C7A451}" srcOrd="1" destOrd="0" presId="urn:microsoft.com/office/officeart/2005/8/layout/venn1"/>
    <dgm:cxn modelId="{06692D24-FFF3-456B-9124-B9AD58F72188}" type="presParOf" srcId="{978E8AB6-A7E8-40BD-B211-4D52A9EF348F}" destId="{1E572E8A-018C-4623-8F88-2DA7FA19F0A0}" srcOrd="2" destOrd="0" presId="urn:microsoft.com/office/officeart/2005/8/layout/venn1"/>
    <dgm:cxn modelId="{56134FF9-6E2C-4FA4-87FA-D24705E25589}" type="presParOf" srcId="{978E8AB6-A7E8-40BD-B211-4D52A9EF348F}" destId="{DF71B37D-56A3-40D7-A989-B89EFC3BF6D9}" srcOrd="3" destOrd="0" presId="urn:microsoft.com/office/officeart/2005/8/layout/venn1"/>
    <dgm:cxn modelId="{72C198CD-3212-4BAC-8955-BCEA27FF4C7F}" type="presParOf" srcId="{978E8AB6-A7E8-40BD-B211-4D52A9EF348F}" destId="{A1D1D5E7-A1D4-4484-B224-82F6EE009572}" srcOrd="4" destOrd="0" presId="urn:microsoft.com/office/officeart/2005/8/layout/venn1"/>
    <dgm:cxn modelId="{C33D4D06-5329-4CA0-A222-568901D3D3BB}" type="presParOf" srcId="{978E8AB6-A7E8-40BD-B211-4D52A9EF348F}" destId="{16648E16-53F3-4FC0-A463-8F320FFB05D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8031A6-21C1-410B-8C42-116BB12455C8}" type="doc">
      <dgm:prSet loTypeId="urn:microsoft.com/office/officeart/2005/8/layout/cycle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2463D8-EA7F-46D8-B69A-0306EAC6ED2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Цель: обеспечение долгосрочной  сбалансированности и финансовой устойчивости бюджетной системы </a:t>
          </a:r>
          <a:endParaRPr lang="ru-RU" sz="1400" dirty="0"/>
        </a:p>
      </dgm:t>
    </dgm:pt>
    <dgm:pt modelId="{DC883391-1DC4-42EA-8C00-167AD3A97C0D}" type="parTrans" cxnId="{426F7257-E036-4A31-B132-966F1081A998}">
      <dgm:prSet/>
      <dgm:spPr/>
      <dgm:t>
        <a:bodyPr/>
        <a:lstStyle/>
        <a:p>
          <a:endParaRPr lang="ru-RU"/>
        </a:p>
      </dgm:t>
    </dgm:pt>
    <dgm:pt modelId="{B2B6F5D0-84D4-4130-98CA-2A01D1FAECEB}" type="sibTrans" cxnId="{426F7257-E036-4A31-B132-966F1081A998}">
      <dgm:prSet/>
      <dgm:spPr/>
      <dgm:t>
        <a:bodyPr/>
        <a:lstStyle/>
        <a:p>
          <a:endParaRPr lang="ru-RU"/>
        </a:p>
      </dgm:t>
    </dgm:pt>
    <dgm:pt modelId="{E103E21E-0E3D-4268-B07A-6DA3731832B3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Организация и обеспечение бюджетного процесса, </a:t>
          </a:r>
          <a:endParaRPr lang="ru-RU" dirty="0"/>
        </a:p>
      </dgm:t>
    </dgm:pt>
    <dgm:pt modelId="{49182D7B-C52D-4971-BFFD-F6CFAB471A77}" type="parTrans" cxnId="{E2C07CFF-EE58-4DC4-BF67-A81059AE969C}">
      <dgm:prSet/>
      <dgm:spPr/>
      <dgm:t>
        <a:bodyPr/>
        <a:lstStyle/>
        <a:p>
          <a:endParaRPr lang="ru-RU"/>
        </a:p>
      </dgm:t>
    </dgm:pt>
    <dgm:pt modelId="{79F9C477-B452-4009-B26A-05A0109E62AA}" type="sibTrans" cxnId="{E2C07CFF-EE58-4DC4-BF67-A81059AE969C}">
      <dgm:prSet/>
      <dgm:spPr/>
      <dgm:t>
        <a:bodyPr/>
        <a:lstStyle/>
        <a:p>
          <a:endParaRPr lang="ru-RU"/>
        </a:p>
      </dgm:t>
    </dgm:pt>
    <dgm:pt modelId="{90D47756-AC8F-41D4-AB64-9D2D092B432A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Создание условий для повышения качества и эффективного  управления муниципальными финансами</a:t>
          </a:r>
          <a:endParaRPr lang="ru-RU" dirty="0"/>
        </a:p>
      </dgm:t>
    </dgm:pt>
    <dgm:pt modelId="{C863C6AD-CCE5-4C32-8908-50D038266511}" type="parTrans" cxnId="{32761490-6FB1-458E-9700-D29FBC6CD312}">
      <dgm:prSet/>
      <dgm:spPr/>
      <dgm:t>
        <a:bodyPr/>
        <a:lstStyle/>
        <a:p>
          <a:endParaRPr lang="ru-RU"/>
        </a:p>
      </dgm:t>
    </dgm:pt>
    <dgm:pt modelId="{D9FD281D-ACFB-4F95-91ED-DAE4179F14E2}" type="sibTrans" cxnId="{32761490-6FB1-458E-9700-D29FBC6CD312}">
      <dgm:prSet/>
      <dgm:spPr/>
      <dgm:t>
        <a:bodyPr/>
        <a:lstStyle/>
        <a:p>
          <a:endParaRPr lang="ru-RU"/>
        </a:p>
      </dgm:t>
    </dgm:pt>
    <dgm:pt modelId="{284C0474-AF4D-4723-A73E-F77B7395A839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Эффективное управление муниципальным долгом</a:t>
          </a:r>
          <a:endParaRPr lang="ru-RU" dirty="0"/>
        </a:p>
      </dgm:t>
    </dgm:pt>
    <dgm:pt modelId="{12600A2B-4D6C-401C-8AB9-D86D24BECD81}" type="parTrans" cxnId="{F531B99C-AACB-42D1-A232-CB86722D1112}">
      <dgm:prSet/>
      <dgm:spPr/>
      <dgm:t>
        <a:bodyPr/>
        <a:lstStyle/>
        <a:p>
          <a:endParaRPr lang="ru-RU"/>
        </a:p>
      </dgm:t>
    </dgm:pt>
    <dgm:pt modelId="{364BD17F-6A95-4043-9C19-2689A68ED8C5}" type="sibTrans" cxnId="{F531B99C-AACB-42D1-A232-CB86722D1112}">
      <dgm:prSet/>
      <dgm:spPr/>
      <dgm:t>
        <a:bodyPr/>
        <a:lstStyle/>
        <a:p>
          <a:endParaRPr lang="ru-RU"/>
        </a:p>
      </dgm:t>
    </dgm:pt>
    <dgm:pt modelId="{F6E2F11F-F126-48C2-8C5A-4780A71FFB7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100" dirty="0" smtClean="0"/>
            <a:t>Обеспечение сбалансированности и устойчивости муниципального бюджета</a:t>
          </a:r>
          <a:endParaRPr lang="ru-RU" sz="1100" dirty="0"/>
        </a:p>
      </dgm:t>
    </dgm:pt>
    <dgm:pt modelId="{2D2CE87A-013D-453A-8411-4048B03E89B3}" type="parTrans" cxnId="{CFF1B499-293F-49B0-B8C3-21E70C61C873}">
      <dgm:prSet/>
      <dgm:spPr/>
      <dgm:t>
        <a:bodyPr/>
        <a:lstStyle/>
        <a:p>
          <a:endParaRPr lang="ru-RU"/>
        </a:p>
      </dgm:t>
    </dgm:pt>
    <dgm:pt modelId="{D355AF69-6DC1-45D7-A182-ACF847FB5C7C}" type="sibTrans" cxnId="{CFF1B499-293F-49B0-B8C3-21E70C61C873}">
      <dgm:prSet/>
      <dgm:spPr/>
      <dgm:t>
        <a:bodyPr/>
        <a:lstStyle/>
        <a:p>
          <a:endParaRPr lang="ru-RU"/>
        </a:p>
      </dgm:t>
    </dgm:pt>
    <dgm:pt modelId="{BDE44D18-DFFD-497D-8C1E-C9089A09A9E4}" type="pres">
      <dgm:prSet presAssocID="{918031A6-21C1-410B-8C42-116BB12455C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B48C06-2E98-473F-BBD3-155DD22C4958}" type="pres">
      <dgm:prSet presAssocID="{142463D8-EA7F-46D8-B69A-0306EAC6ED28}" presName="node" presStyleLbl="node1" presStyleIdx="0" presStyleCnt="5" custScaleX="658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C6B908-33F8-40DA-8021-E5195D7615F3}" type="pres">
      <dgm:prSet presAssocID="{142463D8-EA7F-46D8-B69A-0306EAC6ED28}" presName="spNode" presStyleCnt="0"/>
      <dgm:spPr/>
    </dgm:pt>
    <dgm:pt modelId="{BDC208A2-9520-4D90-BD0B-729D3BBF8819}" type="pres">
      <dgm:prSet presAssocID="{B2B6F5D0-84D4-4130-98CA-2A01D1FAECEB}" presName="sibTrans" presStyleLbl="sibTrans1D1" presStyleIdx="0" presStyleCnt="5"/>
      <dgm:spPr/>
      <dgm:t>
        <a:bodyPr/>
        <a:lstStyle/>
        <a:p>
          <a:endParaRPr lang="ru-RU"/>
        </a:p>
      </dgm:t>
    </dgm:pt>
    <dgm:pt modelId="{43BE2E8C-FC07-4F15-BE92-65E731ECE6D2}" type="pres">
      <dgm:prSet presAssocID="{E103E21E-0E3D-4268-B07A-6DA3731832B3}" presName="node" presStyleLbl="node1" presStyleIdx="1" presStyleCnt="5" custScaleX="482387" custRadScaleRad="204587" custRadScaleInc="33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99F0E-9160-4940-BA5A-296208115808}" type="pres">
      <dgm:prSet presAssocID="{E103E21E-0E3D-4268-B07A-6DA3731832B3}" presName="spNode" presStyleCnt="0"/>
      <dgm:spPr/>
    </dgm:pt>
    <dgm:pt modelId="{F2230B14-07C9-4D83-9BD1-8006F9CD5E11}" type="pres">
      <dgm:prSet presAssocID="{79F9C477-B452-4009-B26A-05A0109E62AA}" presName="sibTrans" presStyleLbl="sibTrans1D1" presStyleIdx="1" presStyleCnt="5"/>
      <dgm:spPr/>
      <dgm:t>
        <a:bodyPr/>
        <a:lstStyle/>
        <a:p>
          <a:endParaRPr lang="ru-RU"/>
        </a:p>
      </dgm:t>
    </dgm:pt>
    <dgm:pt modelId="{9C72931A-B66F-44CF-9E62-391E6597A84A}" type="pres">
      <dgm:prSet presAssocID="{90D47756-AC8F-41D4-AB64-9D2D092B432A}" presName="node" presStyleLbl="node1" presStyleIdx="2" presStyleCnt="5" custScaleX="393178" custScaleY="174999" custRadScaleRad="201450" custRadScaleInc="-166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6ADDF-F065-4572-A2AE-2508C9E964A4}" type="pres">
      <dgm:prSet presAssocID="{90D47756-AC8F-41D4-AB64-9D2D092B432A}" presName="spNode" presStyleCnt="0"/>
      <dgm:spPr/>
    </dgm:pt>
    <dgm:pt modelId="{EDD11BFE-0D05-4BFB-864B-73E6075EB01E}" type="pres">
      <dgm:prSet presAssocID="{D9FD281D-ACFB-4F95-91ED-DAE4179F14E2}" presName="sibTrans" presStyleLbl="sibTrans1D1" presStyleIdx="2" presStyleCnt="5"/>
      <dgm:spPr/>
      <dgm:t>
        <a:bodyPr/>
        <a:lstStyle/>
        <a:p>
          <a:endParaRPr lang="ru-RU"/>
        </a:p>
      </dgm:t>
    </dgm:pt>
    <dgm:pt modelId="{79831D18-F049-41D9-9816-9F97BD6A06F9}" type="pres">
      <dgm:prSet presAssocID="{284C0474-AF4D-4723-A73E-F77B7395A839}" presName="node" presStyleLbl="node1" presStyleIdx="3" presStyleCnt="5" custScaleX="454129" custScaleY="181656" custRadScaleRad="209274" custRadScaleInc="166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850D8-18BA-4359-941D-04B341CBBBDC}" type="pres">
      <dgm:prSet presAssocID="{284C0474-AF4D-4723-A73E-F77B7395A839}" presName="spNode" presStyleCnt="0"/>
      <dgm:spPr/>
    </dgm:pt>
    <dgm:pt modelId="{9FEA0D79-CEA1-4E16-AD91-7F27BA23657E}" type="pres">
      <dgm:prSet presAssocID="{364BD17F-6A95-4043-9C19-2689A68ED8C5}" presName="sibTrans" presStyleLbl="sibTrans1D1" presStyleIdx="3" presStyleCnt="5"/>
      <dgm:spPr/>
      <dgm:t>
        <a:bodyPr/>
        <a:lstStyle/>
        <a:p>
          <a:endParaRPr lang="ru-RU"/>
        </a:p>
      </dgm:t>
    </dgm:pt>
    <dgm:pt modelId="{9C66D5F3-4914-4C96-B6BB-2C1A77E3D1D0}" type="pres">
      <dgm:prSet presAssocID="{F6E2F11F-F126-48C2-8C5A-4780A71FFB7E}" presName="node" presStyleLbl="node1" presStyleIdx="4" presStyleCnt="5" custScaleX="496475" custRadScaleRad="200112" custRadScaleInc="-27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EDE605-9C0E-4E90-9AD0-62E275C08BB9}" type="pres">
      <dgm:prSet presAssocID="{F6E2F11F-F126-48C2-8C5A-4780A71FFB7E}" presName="spNode" presStyleCnt="0"/>
      <dgm:spPr/>
    </dgm:pt>
    <dgm:pt modelId="{434C4D76-CA01-46E1-829E-0E4815F3511F}" type="pres">
      <dgm:prSet presAssocID="{D355AF69-6DC1-45D7-A182-ACF847FB5C7C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F531B99C-AACB-42D1-A232-CB86722D1112}" srcId="{918031A6-21C1-410B-8C42-116BB12455C8}" destId="{284C0474-AF4D-4723-A73E-F77B7395A839}" srcOrd="3" destOrd="0" parTransId="{12600A2B-4D6C-401C-8AB9-D86D24BECD81}" sibTransId="{364BD17F-6A95-4043-9C19-2689A68ED8C5}"/>
    <dgm:cxn modelId="{004B5806-FD80-4ABE-83DF-DDEEE262145E}" type="presOf" srcId="{79F9C477-B452-4009-B26A-05A0109E62AA}" destId="{F2230B14-07C9-4D83-9BD1-8006F9CD5E11}" srcOrd="0" destOrd="0" presId="urn:microsoft.com/office/officeart/2005/8/layout/cycle6"/>
    <dgm:cxn modelId="{E35A15A7-C50F-4E04-BBEF-9FAEAD9888E3}" type="presOf" srcId="{364BD17F-6A95-4043-9C19-2689A68ED8C5}" destId="{9FEA0D79-CEA1-4E16-AD91-7F27BA23657E}" srcOrd="0" destOrd="0" presId="urn:microsoft.com/office/officeart/2005/8/layout/cycle6"/>
    <dgm:cxn modelId="{101BA763-A0C6-4FE3-A395-D3DEA6851B39}" type="presOf" srcId="{142463D8-EA7F-46D8-B69A-0306EAC6ED28}" destId="{F2B48C06-2E98-473F-BBD3-155DD22C4958}" srcOrd="0" destOrd="0" presId="urn:microsoft.com/office/officeart/2005/8/layout/cycle6"/>
    <dgm:cxn modelId="{32761490-6FB1-458E-9700-D29FBC6CD312}" srcId="{918031A6-21C1-410B-8C42-116BB12455C8}" destId="{90D47756-AC8F-41D4-AB64-9D2D092B432A}" srcOrd="2" destOrd="0" parTransId="{C863C6AD-CCE5-4C32-8908-50D038266511}" sibTransId="{D9FD281D-ACFB-4F95-91ED-DAE4179F14E2}"/>
    <dgm:cxn modelId="{CFF1B499-293F-49B0-B8C3-21E70C61C873}" srcId="{918031A6-21C1-410B-8C42-116BB12455C8}" destId="{F6E2F11F-F126-48C2-8C5A-4780A71FFB7E}" srcOrd="4" destOrd="0" parTransId="{2D2CE87A-013D-453A-8411-4048B03E89B3}" sibTransId="{D355AF69-6DC1-45D7-A182-ACF847FB5C7C}"/>
    <dgm:cxn modelId="{CF16BFC9-9FA2-42A3-A3C8-363867D49815}" type="presOf" srcId="{284C0474-AF4D-4723-A73E-F77B7395A839}" destId="{79831D18-F049-41D9-9816-9F97BD6A06F9}" srcOrd="0" destOrd="0" presId="urn:microsoft.com/office/officeart/2005/8/layout/cycle6"/>
    <dgm:cxn modelId="{9C891F83-8628-4056-A7EE-B5B9A307B179}" type="presOf" srcId="{D355AF69-6DC1-45D7-A182-ACF847FB5C7C}" destId="{434C4D76-CA01-46E1-829E-0E4815F3511F}" srcOrd="0" destOrd="0" presId="urn:microsoft.com/office/officeart/2005/8/layout/cycle6"/>
    <dgm:cxn modelId="{AE18D9C7-0AF7-44EF-AE16-EE06178B236A}" type="presOf" srcId="{D9FD281D-ACFB-4F95-91ED-DAE4179F14E2}" destId="{EDD11BFE-0D05-4BFB-864B-73E6075EB01E}" srcOrd="0" destOrd="0" presId="urn:microsoft.com/office/officeart/2005/8/layout/cycle6"/>
    <dgm:cxn modelId="{B0322811-5932-4F12-A80F-AAEE1AB9BFF6}" type="presOf" srcId="{918031A6-21C1-410B-8C42-116BB12455C8}" destId="{BDE44D18-DFFD-497D-8C1E-C9089A09A9E4}" srcOrd="0" destOrd="0" presId="urn:microsoft.com/office/officeart/2005/8/layout/cycle6"/>
    <dgm:cxn modelId="{185E2989-C6DA-4E46-A925-BD94295F0AF8}" type="presOf" srcId="{F6E2F11F-F126-48C2-8C5A-4780A71FFB7E}" destId="{9C66D5F3-4914-4C96-B6BB-2C1A77E3D1D0}" srcOrd="0" destOrd="0" presId="urn:microsoft.com/office/officeart/2005/8/layout/cycle6"/>
    <dgm:cxn modelId="{02808E79-9083-4D4B-8DCC-BD6598A225FA}" type="presOf" srcId="{B2B6F5D0-84D4-4130-98CA-2A01D1FAECEB}" destId="{BDC208A2-9520-4D90-BD0B-729D3BBF8819}" srcOrd="0" destOrd="0" presId="urn:microsoft.com/office/officeart/2005/8/layout/cycle6"/>
    <dgm:cxn modelId="{426F7257-E036-4A31-B132-966F1081A998}" srcId="{918031A6-21C1-410B-8C42-116BB12455C8}" destId="{142463D8-EA7F-46D8-B69A-0306EAC6ED28}" srcOrd="0" destOrd="0" parTransId="{DC883391-1DC4-42EA-8C00-167AD3A97C0D}" sibTransId="{B2B6F5D0-84D4-4130-98CA-2A01D1FAECEB}"/>
    <dgm:cxn modelId="{AA36721E-AFF9-4800-9CAA-F20FFFF8BE68}" type="presOf" srcId="{E103E21E-0E3D-4268-B07A-6DA3731832B3}" destId="{43BE2E8C-FC07-4F15-BE92-65E731ECE6D2}" srcOrd="0" destOrd="0" presId="urn:microsoft.com/office/officeart/2005/8/layout/cycle6"/>
    <dgm:cxn modelId="{850673BB-0CFB-4283-9A6D-E3E9A72C8FCE}" type="presOf" srcId="{90D47756-AC8F-41D4-AB64-9D2D092B432A}" destId="{9C72931A-B66F-44CF-9E62-391E6597A84A}" srcOrd="0" destOrd="0" presId="urn:microsoft.com/office/officeart/2005/8/layout/cycle6"/>
    <dgm:cxn modelId="{E2C07CFF-EE58-4DC4-BF67-A81059AE969C}" srcId="{918031A6-21C1-410B-8C42-116BB12455C8}" destId="{E103E21E-0E3D-4268-B07A-6DA3731832B3}" srcOrd="1" destOrd="0" parTransId="{49182D7B-C52D-4971-BFFD-F6CFAB471A77}" sibTransId="{79F9C477-B452-4009-B26A-05A0109E62AA}"/>
    <dgm:cxn modelId="{9E0B4AB0-FCD3-40F1-94BF-E80D5336C182}" type="presParOf" srcId="{BDE44D18-DFFD-497D-8C1E-C9089A09A9E4}" destId="{F2B48C06-2E98-473F-BBD3-155DD22C4958}" srcOrd="0" destOrd="0" presId="urn:microsoft.com/office/officeart/2005/8/layout/cycle6"/>
    <dgm:cxn modelId="{68D97430-ADC1-42AB-B341-6AAED0CF8B1E}" type="presParOf" srcId="{BDE44D18-DFFD-497D-8C1E-C9089A09A9E4}" destId="{D9C6B908-33F8-40DA-8021-E5195D7615F3}" srcOrd="1" destOrd="0" presId="urn:microsoft.com/office/officeart/2005/8/layout/cycle6"/>
    <dgm:cxn modelId="{1EB549CE-25EE-4D17-9C7E-CAC0A9B39957}" type="presParOf" srcId="{BDE44D18-DFFD-497D-8C1E-C9089A09A9E4}" destId="{BDC208A2-9520-4D90-BD0B-729D3BBF8819}" srcOrd="2" destOrd="0" presId="urn:microsoft.com/office/officeart/2005/8/layout/cycle6"/>
    <dgm:cxn modelId="{F68DF788-4816-4574-9C22-5AC68B84B8A6}" type="presParOf" srcId="{BDE44D18-DFFD-497D-8C1E-C9089A09A9E4}" destId="{43BE2E8C-FC07-4F15-BE92-65E731ECE6D2}" srcOrd="3" destOrd="0" presId="urn:microsoft.com/office/officeart/2005/8/layout/cycle6"/>
    <dgm:cxn modelId="{127A2504-DDB6-40F7-99D2-A652032E26E1}" type="presParOf" srcId="{BDE44D18-DFFD-497D-8C1E-C9089A09A9E4}" destId="{68599F0E-9160-4940-BA5A-296208115808}" srcOrd="4" destOrd="0" presId="urn:microsoft.com/office/officeart/2005/8/layout/cycle6"/>
    <dgm:cxn modelId="{4734357F-5648-401E-B1D5-CEFF18FC9705}" type="presParOf" srcId="{BDE44D18-DFFD-497D-8C1E-C9089A09A9E4}" destId="{F2230B14-07C9-4D83-9BD1-8006F9CD5E11}" srcOrd="5" destOrd="0" presId="urn:microsoft.com/office/officeart/2005/8/layout/cycle6"/>
    <dgm:cxn modelId="{6429C3D7-FC87-4A7E-9AC2-8561D47D87C5}" type="presParOf" srcId="{BDE44D18-DFFD-497D-8C1E-C9089A09A9E4}" destId="{9C72931A-B66F-44CF-9E62-391E6597A84A}" srcOrd="6" destOrd="0" presId="urn:microsoft.com/office/officeart/2005/8/layout/cycle6"/>
    <dgm:cxn modelId="{4C8DB2C0-23CB-4F53-8E87-B69A2C1FAE7C}" type="presParOf" srcId="{BDE44D18-DFFD-497D-8C1E-C9089A09A9E4}" destId="{5736ADDF-F065-4572-A2AE-2508C9E964A4}" srcOrd="7" destOrd="0" presId="urn:microsoft.com/office/officeart/2005/8/layout/cycle6"/>
    <dgm:cxn modelId="{76AA5D43-B72F-495C-8151-31B2E1E17CFE}" type="presParOf" srcId="{BDE44D18-DFFD-497D-8C1E-C9089A09A9E4}" destId="{EDD11BFE-0D05-4BFB-864B-73E6075EB01E}" srcOrd="8" destOrd="0" presId="urn:microsoft.com/office/officeart/2005/8/layout/cycle6"/>
    <dgm:cxn modelId="{D80C4AE8-E08B-4C82-BBD1-11759C6C579D}" type="presParOf" srcId="{BDE44D18-DFFD-497D-8C1E-C9089A09A9E4}" destId="{79831D18-F049-41D9-9816-9F97BD6A06F9}" srcOrd="9" destOrd="0" presId="urn:microsoft.com/office/officeart/2005/8/layout/cycle6"/>
    <dgm:cxn modelId="{73C57114-1541-45CA-9073-8A9B4536D90E}" type="presParOf" srcId="{BDE44D18-DFFD-497D-8C1E-C9089A09A9E4}" destId="{866850D8-18BA-4359-941D-04B341CBBBDC}" srcOrd="10" destOrd="0" presId="urn:microsoft.com/office/officeart/2005/8/layout/cycle6"/>
    <dgm:cxn modelId="{706B0F7D-67A7-4FCD-84E4-98A1BA5C2163}" type="presParOf" srcId="{BDE44D18-DFFD-497D-8C1E-C9089A09A9E4}" destId="{9FEA0D79-CEA1-4E16-AD91-7F27BA23657E}" srcOrd="11" destOrd="0" presId="urn:microsoft.com/office/officeart/2005/8/layout/cycle6"/>
    <dgm:cxn modelId="{B6567EDD-4356-4334-8E18-6BD469FD2E60}" type="presParOf" srcId="{BDE44D18-DFFD-497D-8C1E-C9089A09A9E4}" destId="{9C66D5F3-4914-4C96-B6BB-2C1A77E3D1D0}" srcOrd="12" destOrd="0" presId="urn:microsoft.com/office/officeart/2005/8/layout/cycle6"/>
    <dgm:cxn modelId="{56037669-FF70-43A4-8AA5-39D5F57572BA}" type="presParOf" srcId="{BDE44D18-DFFD-497D-8C1E-C9089A09A9E4}" destId="{C2EDE605-9C0E-4E90-9AD0-62E275C08BB9}" srcOrd="13" destOrd="0" presId="urn:microsoft.com/office/officeart/2005/8/layout/cycle6"/>
    <dgm:cxn modelId="{C1873A0D-9FE8-4D36-A824-B23ECEF91A05}" type="presParOf" srcId="{BDE44D18-DFFD-497D-8C1E-C9089A09A9E4}" destId="{434C4D76-CA01-46E1-829E-0E4815F3511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8031A6-21C1-410B-8C42-116BB12455C8}" type="doc">
      <dgm:prSet loTypeId="urn:microsoft.com/office/officeart/2005/8/layout/cycle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2463D8-EA7F-46D8-B69A-0306EAC6ED2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Цель: повышение  открытости информации   и  расширение возможностей доступа , развитие локально-вычислительной сети,</a:t>
          </a:r>
          <a:endParaRPr lang="ru-RU" sz="1400" dirty="0"/>
        </a:p>
      </dgm:t>
    </dgm:pt>
    <dgm:pt modelId="{DC883391-1DC4-42EA-8C00-167AD3A97C0D}" type="parTrans" cxnId="{426F7257-E036-4A31-B132-966F1081A998}">
      <dgm:prSet/>
      <dgm:spPr/>
      <dgm:t>
        <a:bodyPr/>
        <a:lstStyle/>
        <a:p>
          <a:endParaRPr lang="ru-RU"/>
        </a:p>
      </dgm:t>
    </dgm:pt>
    <dgm:pt modelId="{B2B6F5D0-84D4-4130-98CA-2A01D1FAECEB}" type="sibTrans" cxnId="{426F7257-E036-4A31-B132-966F1081A998}">
      <dgm:prSet/>
      <dgm:spPr/>
      <dgm:t>
        <a:bodyPr/>
        <a:lstStyle/>
        <a:p>
          <a:endParaRPr lang="ru-RU"/>
        </a:p>
      </dgm:t>
    </dgm:pt>
    <dgm:pt modelId="{E103E21E-0E3D-4268-B07A-6DA3731832B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/>
            <a:t>Расширение возможностей доступа к информационным ресурсам, </a:t>
          </a:r>
          <a:endParaRPr lang="ru-RU" sz="1200" dirty="0"/>
        </a:p>
      </dgm:t>
    </dgm:pt>
    <dgm:pt modelId="{49182D7B-C52D-4971-BFFD-F6CFAB471A77}" type="parTrans" cxnId="{E2C07CFF-EE58-4DC4-BF67-A81059AE969C}">
      <dgm:prSet/>
      <dgm:spPr/>
      <dgm:t>
        <a:bodyPr/>
        <a:lstStyle/>
        <a:p>
          <a:endParaRPr lang="ru-RU"/>
        </a:p>
      </dgm:t>
    </dgm:pt>
    <dgm:pt modelId="{79F9C477-B452-4009-B26A-05A0109E62AA}" type="sibTrans" cxnId="{E2C07CFF-EE58-4DC4-BF67-A81059AE969C}">
      <dgm:prSet/>
      <dgm:spPr/>
      <dgm:t>
        <a:bodyPr/>
        <a:lstStyle/>
        <a:p>
          <a:endParaRPr lang="ru-RU"/>
        </a:p>
      </dgm:t>
    </dgm:pt>
    <dgm:pt modelId="{90D47756-AC8F-41D4-AB64-9D2D092B432A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Обеспечение защиты персональных данных</a:t>
          </a:r>
          <a:endParaRPr lang="ru-RU" dirty="0"/>
        </a:p>
      </dgm:t>
    </dgm:pt>
    <dgm:pt modelId="{C863C6AD-CCE5-4C32-8908-50D038266511}" type="parTrans" cxnId="{32761490-6FB1-458E-9700-D29FBC6CD312}">
      <dgm:prSet/>
      <dgm:spPr/>
      <dgm:t>
        <a:bodyPr/>
        <a:lstStyle/>
        <a:p>
          <a:endParaRPr lang="ru-RU"/>
        </a:p>
      </dgm:t>
    </dgm:pt>
    <dgm:pt modelId="{D9FD281D-ACFB-4F95-91ED-DAE4179F14E2}" type="sibTrans" cxnId="{32761490-6FB1-458E-9700-D29FBC6CD312}">
      <dgm:prSet/>
      <dgm:spPr/>
      <dgm:t>
        <a:bodyPr/>
        <a:lstStyle/>
        <a:p>
          <a:endParaRPr lang="ru-RU"/>
        </a:p>
      </dgm:t>
    </dgm:pt>
    <dgm:pt modelId="{284C0474-AF4D-4723-A73E-F77B7395A839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Формирование современной информационной и телекоммуникационной инфраструктуры</a:t>
          </a:r>
          <a:endParaRPr lang="ru-RU" dirty="0"/>
        </a:p>
      </dgm:t>
    </dgm:pt>
    <dgm:pt modelId="{12600A2B-4D6C-401C-8AB9-D86D24BECD81}" type="parTrans" cxnId="{F531B99C-AACB-42D1-A232-CB86722D1112}">
      <dgm:prSet/>
      <dgm:spPr/>
      <dgm:t>
        <a:bodyPr/>
        <a:lstStyle/>
        <a:p>
          <a:endParaRPr lang="ru-RU"/>
        </a:p>
      </dgm:t>
    </dgm:pt>
    <dgm:pt modelId="{364BD17F-6A95-4043-9C19-2689A68ED8C5}" type="sibTrans" cxnId="{F531B99C-AACB-42D1-A232-CB86722D1112}">
      <dgm:prSet/>
      <dgm:spPr/>
      <dgm:t>
        <a:bodyPr/>
        <a:lstStyle/>
        <a:p>
          <a:endParaRPr lang="ru-RU"/>
        </a:p>
      </dgm:t>
    </dgm:pt>
    <dgm:pt modelId="{F6E2F11F-F126-48C2-8C5A-4780A71FFB7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/>
            <a:t>Создание системы электронного документооборота</a:t>
          </a:r>
          <a:endParaRPr lang="ru-RU" sz="1200" dirty="0"/>
        </a:p>
      </dgm:t>
    </dgm:pt>
    <dgm:pt modelId="{2D2CE87A-013D-453A-8411-4048B03E89B3}" type="parTrans" cxnId="{CFF1B499-293F-49B0-B8C3-21E70C61C873}">
      <dgm:prSet/>
      <dgm:spPr/>
      <dgm:t>
        <a:bodyPr/>
        <a:lstStyle/>
        <a:p>
          <a:endParaRPr lang="ru-RU"/>
        </a:p>
      </dgm:t>
    </dgm:pt>
    <dgm:pt modelId="{D355AF69-6DC1-45D7-A182-ACF847FB5C7C}" type="sibTrans" cxnId="{CFF1B499-293F-49B0-B8C3-21E70C61C873}">
      <dgm:prSet/>
      <dgm:spPr/>
      <dgm:t>
        <a:bodyPr/>
        <a:lstStyle/>
        <a:p>
          <a:endParaRPr lang="ru-RU"/>
        </a:p>
      </dgm:t>
    </dgm:pt>
    <dgm:pt modelId="{BDE44D18-DFFD-497D-8C1E-C9089A09A9E4}" type="pres">
      <dgm:prSet presAssocID="{918031A6-21C1-410B-8C42-116BB12455C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B48C06-2E98-473F-BBD3-155DD22C4958}" type="pres">
      <dgm:prSet presAssocID="{142463D8-EA7F-46D8-B69A-0306EAC6ED28}" presName="node" presStyleLbl="node1" presStyleIdx="0" presStyleCnt="5" custScaleX="835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C6B908-33F8-40DA-8021-E5195D7615F3}" type="pres">
      <dgm:prSet presAssocID="{142463D8-EA7F-46D8-B69A-0306EAC6ED28}" presName="spNode" presStyleCnt="0"/>
      <dgm:spPr/>
    </dgm:pt>
    <dgm:pt modelId="{BDC208A2-9520-4D90-BD0B-729D3BBF8819}" type="pres">
      <dgm:prSet presAssocID="{B2B6F5D0-84D4-4130-98CA-2A01D1FAECEB}" presName="sibTrans" presStyleLbl="sibTrans1D1" presStyleIdx="0" presStyleCnt="5"/>
      <dgm:spPr/>
      <dgm:t>
        <a:bodyPr/>
        <a:lstStyle/>
        <a:p>
          <a:endParaRPr lang="ru-RU"/>
        </a:p>
      </dgm:t>
    </dgm:pt>
    <dgm:pt modelId="{43BE2E8C-FC07-4F15-BE92-65E731ECE6D2}" type="pres">
      <dgm:prSet presAssocID="{E103E21E-0E3D-4268-B07A-6DA3731832B3}" presName="node" presStyleLbl="node1" presStyleIdx="1" presStyleCnt="5" custScaleX="482387" custRadScaleRad="204587" custRadScaleInc="33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99F0E-9160-4940-BA5A-296208115808}" type="pres">
      <dgm:prSet presAssocID="{E103E21E-0E3D-4268-B07A-6DA3731832B3}" presName="spNode" presStyleCnt="0"/>
      <dgm:spPr/>
    </dgm:pt>
    <dgm:pt modelId="{F2230B14-07C9-4D83-9BD1-8006F9CD5E11}" type="pres">
      <dgm:prSet presAssocID="{79F9C477-B452-4009-B26A-05A0109E62AA}" presName="sibTrans" presStyleLbl="sibTrans1D1" presStyleIdx="1" presStyleCnt="5"/>
      <dgm:spPr/>
      <dgm:t>
        <a:bodyPr/>
        <a:lstStyle/>
        <a:p>
          <a:endParaRPr lang="ru-RU"/>
        </a:p>
      </dgm:t>
    </dgm:pt>
    <dgm:pt modelId="{9C72931A-B66F-44CF-9E62-391E6597A84A}" type="pres">
      <dgm:prSet presAssocID="{90D47756-AC8F-41D4-AB64-9D2D092B432A}" presName="node" presStyleLbl="node1" presStyleIdx="2" presStyleCnt="5" custScaleX="393178" custScaleY="174999" custRadScaleRad="201450" custRadScaleInc="-166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6ADDF-F065-4572-A2AE-2508C9E964A4}" type="pres">
      <dgm:prSet presAssocID="{90D47756-AC8F-41D4-AB64-9D2D092B432A}" presName="spNode" presStyleCnt="0"/>
      <dgm:spPr/>
    </dgm:pt>
    <dgm:pt modelId="{EDD11BFE-0D05-4BFB-864B-73E6075EB01E}" type="pres">
      <dgm:prSet presAssocID="{D9FD281D-ACFB-4F95-91ED-DAE4179F14E2}" presName="sibTrans" presStyleLbl="sibTrans1D1" presStyleIdx="2" presStyleCnt="5"/>
      <dgm:spPr/>
      <dgm:t>
        <a:bodyPr/>
        <a:lstStyle/>
        <a:p>
          <a:endParaRPr lang="ru-RU"/>
        </a:p>
      </dgm:t>
    </dgm:pt>
    <dgm:pt modelId="{79831D18-F049-41D9-9816-9F97BD6A06F9}" type="pres">
      <dgm:prSet presAssocID="{284C0474-AF4D-4723-A73E-F77B7395A839}" presName="node" presStyleLbl="node1" presStyleIdx="3" presStyleCnt="5" custScaleX="454129" custScaleY="181656" custRadScaleRad="209274" custRadScaleInc="166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850D8-18BA-4359-941D-04B341CBBBDC}" type="pres">
      <dgm:prSet presAssocID="{284C0474-AF4D-4723-A73E-F77B7395A839}" presName="spNode" presStyleCnt="0"/>
      <dgm:spPr/>
    </dgm:pt>
    <dgm:pt modelId="{9FEA0D79-CEA1-4E16-AD91-7F27BA23657E}" type="pres">
      <dgm:prSet presAssocID="{364BD17F-6A95-4043-9C19-2689A68ED8C5}" presName="sibTrans" presStyleLbl="sibTrans1D1" presStyleIdx="3" presStyleCnt="5"/>
      <dgm:spPr/>
      <dgm:t>
        <a:bodyPr/>
        <a:lstStyle/>
        <a:p>
          <a:endParaRPr lang="ru-RU"/>
        </a:p>
      </dgm:t>
    </dgm:pt>
    <dgm:pt modelId="{9C66D5F3-4914-4C96-B6BB-2C1A77E3D1D0}" type="pres">
      <dgm:prSet presAssocID="{F6E2F11F-F126-48C2-8C5A-4780A71FFB7E}" presName="node" presStyleLbl="node1" presStyleIdx="4" presStyleCnt="5" custScaleX="496475" custRadScaleRad="200112" custRadScaleInc="-27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EDE605-9C0E-4E90-9AD0-62E275C08BB9}" type="pres">
      <dgm:prSet presAssocID="{F6E2F11F-F126-48C2-8C5A-4780A71FFB7E}" presName="spNode" presStyleCnt="0"/>
      <dgm:spPr/>
    </dgm:pt>
    <dgm:pt modelId="{434C4D76-CA01-46E1-829E-0E4815F3511F}" type="pres">
      <dgm:prSet presAssocID="{D355AF69-6DC1-45D7-A182-ACF847FB5C7C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F531B99C-AACB-42D1-A232-CB86722D1112}" srcId="{918031A6-21C1-410B-8C42-116BB12455C8}" destId="{284C0474-AF4D-4723-A73E-F77B7395A839}" srcOrd="3" destOrd="0" parTransId="{12600A2B-4D6C-401C-8AB9-D86D24BECD81}" sibTransId="{364BD17F-6A95-4043-9C19-2689A68ED8C5}"/>
    <dgm:cxn modelId="{32761490-6FB1-458E-9700-D29FBC6CD312}" srcId="{918031A6-21C1-410B-8C42-116BB12455C8}" destId="{90D47756-AC8F-41D4-AB64-9D2D092B432A}" srcOrd="2" destOrd="0" parTransId="{C863C6AD-CCE5-4C32-8908-50D038266511}" sibTransId="{D9FD281D-ACFB-4F95-91ED-DAE4179F14E2}"/>
    <dgm:cxn modelId="{CFF1B499-293F-49B0-B8C3-21E70C61C873}" srcId="{918031A6-21C1-410B-8C42-116BB12455C8}" destId="{F6E2F11F-F126-48C2-8C5A-4780A71FFB7E}" srcOrd="4" destOrd="0" parTransId="{2D2CE87A-013D-453A-8411-4048B03E89B3}" sibTransId="{D355AF69-6DC1-45D7-A182-ACF847FB5C7C}"/>
    <dgm:cxn modelId="{B9BDF6C0-B17B-4C2D-9B78-A204895ADC72}" type="presOf" srcId="{142463D8-EA7F-46D8-B69A-0306EAC6ED28}" destId="{F2B48C06-2E98-473F-BBD3-155DD22C4958}" srcOrd="0" destOrd="0" presId="urn:microsoft.com/office/officeart/2005/8/layout/cycle6"/>
    <dgm:cxn modelId="{39F70AB8-3015-49D7-8582-A8F36C4057F2}" type="presOf" srcId="{364BD17F-6A95-4043-9C19-2689A68ED8C5}" destId="{9FEA0D79-CEA1-4E16-AD91-7F27BA23657E}" srcOrd="0" destOrd="0" presId="urn:microsoft.com/office/officeart/2005/8/layout/cycle6"/>
    <dgm:cxn modelId="{B7326A17-6C55-4D4D-A37C-A7C199DE7636}" type="presOf" srcId="{90D47756-AC8F-41D4-AB64-9D2D092B432A}" destId="{9C72931A-B66F-44CF-9E62-391E6597A84A}" srcOrd="0" destOrd="0" presId="urn:microsoft.com/office/officeart/2005/8/layout/cycle6"/>
    <dgm:cxn modelId="{4BB05B84-F529-4C6B-9CD4-2DFE77BFFEE7}" type="presOf" srcId="{B2B6F5D0-84D4-4130-98CA-2A01D1FAECEB}" destId="{BDC208A2-9520-4D90-BD0B-729D3BBF8819}" srcOrd="0" destOrd="0" presId="urn:microsoft.com/office/officeart/2005/8/layout/cycle6"/>
    <dgm:cxn modelId="{C06E5778-2B83-4AA6-911A-36C9D7DEB890}" type="presOf" srcId="{79F9C477-B452-4009-B26A-05A0109E62AA}" destId="{F2230B14-07C9-4D83-9BD1-8006F9CD5E11}" srcOrd="0" destOrd="0" presId="urn:microsoft.com/office/officeart/2005/8/layout/cycle6"/>
    <dgm:cxn modelId="{0F6EA753-E776-4AC5-8930-63840F0D3964}" type="presOf" srcId="{D9FD281D-ACFB-4F95-91ED-DAE4179F14E2}" destId="{EDD11BFE-0D05-4BFB-864B-73E6075EB01E}" srcOrd="0" destOrd="0" presId="urn:microsoft.com/office/officeart/2005/8/layout/cycle6"/>
    <dgm:cxn modelId="{872B6A49-887C-43D1-AF6B-AC5542E6BEF6}" type="presOf" srcId="{E103E21E-0E3D-4268-B07A-6DA3731832B3}" destId="{43BE2E8C-FC07-4F15-BE92-65E731ECE6D2}" srcOrd="0" destOrd="0" presId="urn:microsoft.com/office/officeart/2005/8/layout/cycle6"/>
    <dgm:cxn modelId="{04168A4F-65BE-4B3B-B151-EF6C8A3EF730}" type="presOf" srcId="{284C0474-AF4D-4723-A73E-F77B7395A839}" destId="{79831D18-F049-41D9-9816-9F97BD6A06F9}" srcOrd="0" destOrd="0" presId="urn:microsoft.com/office/officeart/2005/8/layout/cycle6"/>
    <dgm:cxn modelId="{F921BFA7-A403-4856-957F-9299E6625256}" type="presOf" srcId="{918031A6-21C1-410B-8C42-116BB12455C8}" destId="{BDE44D18-DFFD-497D-8C1E-C9089A09A9E4}" srcOrd="0" destOrd="0" presId="urn:microsoft.com/office/officeart/2005/8/layout/cycle6"/>
    <dgm:cxn modelId="{426F7257-E036-4A31-B132-966F1081A998}" srcId="{918031A6-21C1-410B-8C42-116BB12455C8}" destId="{142463D8-EA7F-46D8-B69A-0306EAC6ED28}" srcOrd="0" destOrd="0" parTransId="{DC883391-1DC4-42EA-8C00-167AD3A97C0D}" sibTransId="{B2B6F5D0-84D4-4130-98CA-2A01D1FAECEB}"/>
    <dgm:cxn modelId="{6537CD00-A9DB-4336-A2A5-AA077B2DCAC2}" type="presOf" srcId="{F6E2F11F-F126-48C2-8C5A-4780A71FFB7E}" destId="{9C66D5F3-4914-4C96-B6BB-2C1A77E3D1D0}" srcOrd="0" destOrd="0" presId="urn:microsoft.com/office/officeart/2005/8/layout/cycle6"/>
    <dgm:cxn modelId="{44334F12-F0F4-480D-9031-74BF26E9008F}" type="presOf" srcId="{D355AF69-6DC1-45D7-A182-ACF847FB5C7C}" destId="{434C4D76-CA01-46E1-829E-0E4815F3511F}" srcOrd="0" destOrd="0" presId="urn:microsoft.com/office/officeart/2005/8/layout/cycle6"/>
    <dgm:cxn modelId="{E2C07CFF-EE58-4DC4-BF67-A81059AE969C}" srcId="{918031A6-21C1-410B-8C42-116BB12455C8}" destId="{E103E21E-0E3D-4268-B07A-6DA3731832B3}" srcOrd="1" destOrd="0" parTransId="{49182D7B-C52D-4971-BFFD-F6CFAB471A77}" sibTransId="{79F9C477-B452-4009-B26A-05A0109E62AA}"/>
    <dgm:cxn modelId="{2ECA6B0C-817E-4DBA-B68D-BF4A50C05FBF}" type="presParOf" srcId="{BDE44D18-DFFD-497D-8C1E-C9089A09A9E4}" destId="{F2B48C06-2E98-473F-BBD3-155DD22C4958}" srcOrd="0" destOrd="0" presId="urn:microsoft.com/office/officeart/2005/8/layout/cycle6"/>
    <dgm:cxn modelId="{3E23C2EA-FE73-48D3-B7C6-317CE599CE28}" type="presParOf" srcId="{BDE44D18-DFFD-497D-8C1E-C9089A09A9E4}" destId="{D9C6B908-33F8-40DA-8021-E5195D7615F3}" srcOrd="1" destOrd="0" presId="urn:microsoft.com/office/officeart/2005/8/layout/cycle6"/>
    <dgm:cxn modelId="{2E71D3D7-A8FF-411C-A502-088EC648E5F0}" type="presParOf" srcId="{BDE44D18-DFFD-497D-8C1E-C9089A09A9E4}" destId="{BDC208A2-9520-4D90-BD0B-729D3BBF8819}" srcOrd="2" destOrd="0" presId="urn:microsoft.com/office/officeart/2005/8/layout/cycle6"/>
    <dgm:cxn modelId="{2AE8D48A-A028-4A83-B575-9C4CAC168905}" type="presParOf" srcId="{BDE44D18-DFFD-497D-8C1E-C9089A09A9E4}" destId="{43BE2E8C-FC07-4F15-BE92-65E731ECE6D2}" srcOrd="3" destOrd="0" presId="urn:microsoft.com/office/officeart/2005/8/layout/cycle6"/>
    <dgm:cxn modelId="{3C251317-FD7C-4293-B130-EC742EDFC367}" type="presParOf" srcId="{BDE44D18-DFFD-497D-8C1E-C9089A09A9E4}" destId="{68599F0E-9160-4940-BA5A-296208115808}" srcOrd="4" destOrd="0" presId="urn:microsoft.com/office/officeart/2005/8/layout/cycle6"/>
    <dgm:cxn modelId="{92505CFE-7881-46DB-A8CD-C2505DED2DC0}" type="presParOf" srcId="{BDE44D18-DFFD-497D-8C1E-C9089A09A9E4}" destId="{F2230B14-07C9-4D83-9BD1-8006F9CD5E11}" srcOrd="5" destOrd="0" presId="urn:microsoft.com/office/officeart/2005/8/layout/cycle6"/>
    <dgm:cxn modelId="{45DD6F65-CE98-48B6-9A2A-48114C69E5F1}" type="presParOf" srcId="{BDE44D18-DFFD-497D-8C1E-C9089A09A9E4}" destId="{9C72931A-B66F-44CF-9E62-391E6597A84A}" srcOrd="6" destOrd="0" presId="urn:microsoft.com/office/officeart/2005/8/layout/cycle6"/>
    <dgm:cxn modelId="{06A6F033-4BDA-4944-A73A-3F19D8BF5E04}" type="presParOf" srcId="{BDE44D18-DFFD-497D-8C1E-C9089A09A9E4}" destId="{5736ADDF-F065-4572-A2AE-2508C9E964A4}" srcOrd="7" destOrd="0" presId="urn:microsoft.com/office/officeart/2005/8/layout/cycle6"/>
    <dgm:cxn modelId="{ECF83032-5119-4D04-BB29-016A081E250C}" type="presParOf" srcId="{BDE44D18-DFFD-497D-8C1E-C9089A09A9E4}" destId="{EDD11BFE-0D05-4BFB-864B-73E6075EB01E}" srcOrd="8" destOrd="0" presId="urn:microsoft.com/office/officeart/2005/8/layout/cycle6"/>
    <dgm:cxn modelId="{1D64C96F-FBCB-49DF-B99C-DA6C41229B88}" type="presParOf" srcId="{BDE44D18-DFFD-497D-8C1E-C9089A09A9E4}" destId="{79831D18-F049-41D9-9816-9F97BD6A06F9}" srcOrd="9" destOrd="0" presId="urn:microsoft.com/office/officeart/2005/8/layout/cycle6"/>
    <dgm:cxn modelId="{A318F411-64C3-4599-95C2-D580D189212B}" type="presParOf" srcId="{BDE44D18-DFFD-497D-8C1E-C9089A09A9E4}" destId="{866850D8-18BA-4359-941D-04B341CBBBDC}" srcOrd="10" destOrd="0" presId="urn:microsoft.com/office/officeart/2005/8/layout/cycle6"/>
    <dgm:cxn modelId="{90459DCD-5E32-4AAA-94E3-85278AF3F207}" type="presParOf" srcId="{BDE44D18-DFFD-497D-8C1E-C9089A09A9E4}" destId="{9FEA0D79-CEA1-4E16-AD91-7F27BA23657E}" srcOrd="11" destOrd="0" presId="urn:microsoft.com/office/officeart/2005/8/layout/cycle6"/>
    <dgm:cxn modelId="{5197503A-2311-402E-A0FF-B63F206F7AD1}" type="presParOf" srcId="{BDE44D18-DFFD-497D-8C1E-C9089A09A9E4}" destId="{9C66D5F3-4914-4C96-B6BB-2C1A77E3D1D0}" srcOrd="12" destOrd="0" presId="urn:microsoft.com/office/officeart/2005/8/layout/cycle6"/>
    <dgm:cxn modelId="{8B1EC9AA-628D-4F3F-863C-360C24B77F40}" type="presParOf" srcId="{BDE44D18-DFFD-497D-8C1E-C9089A09A9E4}" destId="{C2EDE605-9C0E-4E90-9AD0-62E275C08BB9}" srcOrd="13" destOrd="0" presId="urn:microsoft.com/office/officeart/2005/8/layout/cycle6"/>
    <dgm:cxn modelId="{648F5E27-35B8-4DA7-AEC8-27FD75696E87}" type="presParOf" srcId="{BDE44D18-DFFD-497D-8C1E-C9089A09A9E4}" destId="{434C4D76-CA01-46E1-829E-0E4815F3511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024089-D314-4A9A-82E0-2C423EFE513E}">
      <dsp:nvSpPr>
        <dsp:cNvPr id="0" name=""/>
        <dsp:cNvSpPr/>
      </dsp:nvSpPr>
      <dsp:spPr>
        <a:xfrm>
          <a:off x="0" y="165618"/>
          <a:ext cx="5141370" cy="514137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B4380-2A2B-44E8-A3D2-40AD02D02B6A}">
      <dsp:nvSpPr>
        <dsp:cNvPr id="0" name=""/>
        <dsp:cNvSpPr/>
      </dsp:nvSpPr>
      <dsp:spPr>
        <a:xfrm>
          <a:off x="2570685" y="231839"/>
          <a:ext cx="5998265" cy="51413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</a:rPr>
            <a:t>1 место – </a:t>
          </a:r>
          <a:r>
            <a:rPr lang="ru-RU" sz="1600" b="1" kern="1200" dirty="0" smtClean="0">
              <a:latin typeface="+mn-lt"/>
            </a:rPr>
            <a:t>образование-</a:t>
          </a:r>
          <a:r>
            <a:rPr lang="ru-RU" sz="1600" kern="1200" dirty="0" smtClean="0">
              <a:latin typeface="+mn-lt"/>
            </a:rPr>
            <a:t> 344 569,5тыс.руб. (41,0%)</a:t>
          </a:r>
          <a:endParaRPr lang="ru-RU" sz="1600" kern="1200" dirty="0">
            <a:latin typeface="+mn-lt"/>
          </a:endParaRPr>
        </a:p>
      </dsp:txBody>
      <dsp:txXfrm>
        <a:off x="2570685" y="231839"/>
        <a:ext cx="5998265" cy="514136"/>
      </dsp:txXfrm>
    </dsp:sp>
    <dsp:sp modelId="{B65B730C-4495-4D1A-BCAD-39C201D0061C}">
      <dsp:nvSpPr>
        <dsp:cNvPr id="0" name=""/>
        <dsp:cNvSpPr/>
      </dsp:nvSpPr>
      <dsp:spPr>
        <a:xfrm>
          <a:off x="385602" y="679754"/>
          <a:ext cx="4370165" cy="437016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A25BA7-1BDB-423A-AD38-14977014D577}">
      <dsp:nvSpPr>
        <dsp:cNvPr id="0" name=""/>
        <dsp:cNvSpPr/>
      </dsp:nvSpPr>
      <dsp:spPr>
        <a:xfrm>
          <a:off x="2570685" y="679754"/>
          <a:ext cx="5998265" cy="43701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 место - </a:t>
          </a:r>
          <a:r>
            <a:rPr lang="ru-RU" sz="1600" b="1" kern="1200" dirty="0" smtClean="0"/>
            <a:t>жилищно-коммунальное хозяйство– </a:t>
          </a:r>
          <a:r>
            <a:rPr lang="ru-RU" sz="1600" b="0" kern="1200" dirty="0" smtClean="0"/>
            <a:t>201 080,6 </a:t>
          </a:r>
          <a:r>
            <a:rPr lang="ru-RU" sz="1600" b="0" kern="1200" dirty="0" err="1" smtClean="0"/>
            <a:t>тыс.руб</a:t>
          </a:r>
          <a:r>
            <a:rPr lang="ru-RU" sz="1600" b="0" kern="1200" dirty="0" smtClean="0"/>
            <a:t>. (23,9%)</a:t>
          </a: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2570685" y="679754"/>
        <a:ext cx="5998265" cy="514136"/>
      </dsp:txXfrm>
    </dsp:sp>
    <dsp:sp modelId="{D0DD1008-3F7B-4256-AC77-83F66BE172B1}">
      <dsp:nvSpPr>
        <dsp:cNvPr id="0" name=""/>
        <dsp:cNvSpPr/>
      </dsp:nvSpPr>
      <dsp:spPr>
        <a:xfrm>
          <a:off x="771204" y="1193890"/>
          <a:ext cx="3598960" cy="35989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24708A-20B5-43A2-A59D-2EF383B04701}">
      <dsp:nvSpPr>
        <dsp:cNvPr id="0" name=""/>
        <dsp:cNvSpPr/>
      </dsp:nvSpPr>
      <dsp:spPr>
        <a:xfrm>
          <a:off x="2570685" y="1193890"/>
          <a:ext cx="5998265" cy="35989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3 место - </a:t>
          </a:r>
          <a:r>
            <a:rPr lang="ru-RU" sz="1600" b="1" kern="1200" dirty="0" smtClean="0"/>
            <a:t>культура, кинематография </a:t>
          </a:r>
          <a:r>
            <a:rPr lang="ru-RU" sz="1600" kern="1200" dirty="0" smtClean="0"/>
            <a:t>– 131 545,1 </a:t>
          </a:r>
          <a:r>
            <a:rPr lang="ru-RU" sz="1600" kern="1200" dirty="0" err="1" smtClean="0"/>
            <a:t>тыс.руб</a:t>
          </a:r>
          <a:r>
            <a:rPr lang="ru-RU" sz="1600" kern="1200" dirty="0" smtClean="0"/>
            <a:t>. (15,6%)</a:t>
          </a:r>
          <a:endParaRPr lang="ru-RU" sz="1600" kern="1200" dirty="0"/>
        </a:p>
      </dsp:txBody>
      <dsp:txXfrm>
        <a:off x="2570685" y="1193890"/>
        <a:ext cx="5998265" cy="514136"/>
      </dsp:txXfrm>
    </dsp:sp>
    <dsp:sp modelId="{2ED18418-C9A8-46E5-BBA1-8E1AF8B6D3EF}">
      <dsp:nvSpPr>
        <dsp:cNvPr id="0" name=""/>
        <dsp:cNvSpPr/>
      </dsp:nvSpPr>
      <dsp:spPr>
        <a:xfrm>
          <a:off x="1156807" y="1708027"/>
          <a:ext cx="2827756" cy="282775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6564C3-F602-4B44-BBCC-76D37A737F9B}">
      <dsp:nvSpPr>
        <dsp:cNvPr id="0" name=""/>
        <dsp:cNvSpPr/>
      </dsp:nvSpPr>
      <dsp:spPr>
        <a:xfrm>
          <a:off x="2570685" y="1656194"/>
          <a:ext cx="5998265" cy="28277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4 место – </a:t>
          </a:r>
          <a:r>
            <a:rPr lang="ru-RU" sz="1600" b="1" kern="1200" dirty="0" smtClean="0"/>
            <a:t>общегосударственные вопросы </a:t>
          </a:r>
          <a:r>
            <a:rPr lang="ru-RU" sz="1600" kern="1200" dirty="0" smtClean="0"/>
            <a:t>– 82 777,9 тыс. руб. (9,8 %) </a:t>
          </a:r>
          <a:endParaRPr lang="ru-RU" sz="1600" kern="1200" dirty="0"/>
        </a:p>
      </dsp:txBody>
      <dsp:txXfrm>
        <a:off x="2570685" y="1656194"/>
        <a:ext cx="5998265" cy="514141"/>
      </dsp:txXfrm>
    </dsp:sp>
    <dsp:sp modelId="{204C9D10-3201-4E44-8DD3-2624C42D7D39}">
      <dsp:nvSpPr>
        <dsp:cNvPr id="0" name=""/>
        <dsp:cNvSpPr/>
      </dsp:nvSpPr>
      <dsp:spPr>
        <a:xfrm>
          <a:off x="1542412" y="2222168"/>
          <a:ext cx="2056545" cy="205654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E7E97D-2799-46E1-BC17-5161A1F56E8D}">
      <dsp:nvSpPr>
        <dsp:cNvPr id="0" name=""/>
        <dsp:cNvSpPr/>
      </dsp:nvSpPr>
      <dsp:spPr>
        <a:xfrm>
          <a:off x="2570685" y="2222168"/>
          <a:ext cx="5998265" cy="20565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5 место – </a:t>
          </a:r>
          <a:r>
            <a:rPr lang="ru-RU" sz="1700" b="1" kern="1200" dirty="0" smtClean="0"/>
            <a:t>социальная политика</a:t>
          </a:r>
          <a:r>
            <a:rPr lang="ru-RU" sz="1700" kern="1200" dirty="0" smtClean="0"/>
            <a:t>– 46 880,6 </a:t>
          </a:r>
          <a:r>
            <a:rPr lang="ru-RU" sz="1700" kern="1200" dirty="0" err="1" smtClean="0"/>
            <a:t>тыс.руб</a:t>
          </a:r>
          <a:r>
            <a:rPr lang="ru-RU" sz="1700" kern="1200" dirty="0" smtClean="0"/>
            <a:t>. (6%)</a:t>
          </a:r>
          <a:endParaRPr lang="ru-RU" sz="1600" b="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</dsp:txBody>
      <dsp:txXfrm>
        <a:off x="2570685" y="2222168"/>
        <a:ext cx="5998265" cy="514136"/>
      </dsp:txXfrm>
    </dsp:sp>
    <dsp:sp modelId="{0E7C1F27-A44C-4D64-87BA-CF66F0E54C5C}">
      <dsp:nvSpPr>
        <dsp:cNvPr id="0" name=""/>
        <dsp:cNvSpPr/>
      </dsp:nvSpPr>
      <dsp:spPr>
        <a:xfrm>
          <a:off x="1928014" y="2736305"/>
          <a:ext cx="1285341" cy="128534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3E9CDA-A515-4D22-89BE-9D0F57CD1369}">
      <dsp:nvSpPr>
        <dsp:cNvPr id="0" name=""/>
        <dsp:cNvSpPr/>
      </dsp:nvSpPr>
      <dsp:spPr>
        <a:xfrm>
          <a:off x="2570685" y="2736305"/>
          <a:ext cx="5998265" cy="12853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6 место - </a:t>
          </a:r>
          <a:r>
            <a:rPr lang="ru-RU" sz="1800" b="1" kern="1200" dirty="0" smtClean="0"/>
            <a:t>физическая культура и спорт</a:t>
          </a:r>
          <a:r>
            <a:rPr lang="ru-RU" sz="1800" kern="1200" dirty="0" smtClean="0"/>
            <a:t>– </a:t>
          </a:r>
          <a:r>
            <a:rPr lang="ru-RU" sz="1800" b="0" kern="1200" dirty="0" smtClean="0"/>
            <a:t>15 042,1тыс.руб. (2%)</a:t>
          </a:r>
          <a:endParaRPr lang="ru-RU" sz="1800" kern="1200" dirty="0"/>
        </a:p>
      </dsp:txBody>
      <dsp:txXfrm>
        <a:off x="2570685" y="2736305"/>
        <a:ext cx="5998265" cy="514136"/>
      </dsp:txXfrm>
    </dsp:sp>
    <dsp:sp modelId="{1C5B2ACB-913E-4BBA-98D0-75F1DF756C08}">
      <dsp:nvSpPr>
        <dsp:cNvPr id="0" name=""/>
        <dsp:cNvSpPr/>
      </dsp:nvSpPr>
      <dsp:spPr>
        <a:xfrm>
          <a:off x="2313617" y="3250441"/>
          <a:ext cx="514136" cy="51413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A6285E-B603-4BF0-90D3-33B7A2F07A33}">
      <dsp:nvSpPr>
        <dsp:cNvPr id="0" name=""/>
        <dsp:cNvSpPr/>
      </dsp:nvSpPr>
      <dsp:spPr>
        <a:xfrm>
          <a:off x="2570685" y="3250441"/>
          <a:ext cx="5998265" cy="5141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2570685" y="3250441"/>
        <a:ext cx="5998265" cy="5141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A9179-EE39-4F9C-B15A-4388083BA301}">
      <dsp:nvSpPr>
        <dsp:cNvPr id="0" name=""/>
        <dsp:cNvSpPr/>
      </dsp:nvSpPr>
      <dsp:spPr>
        <a:xfrm>
          <a:off x="1711111" y="48693"/>
          <a:ext cx="3787870" cy="106082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Цель: Создание благоприятных условий для сохранения  и развития  культуры</a:t>
          </a:r>
          <a:endParaRPr lang="ru-RU" sz="1200" kern="1200" dirty="0"/>
        </a:p>
      </dsp:txBody>
      <dsp:txXfrm>
        <a:off x="2216160" y="234337"/>
        <a:ext cx="2777771" cy="477371"/>
      </dsp:txXfrm>
    </dsp:sp>
    <dsp:sp modelId="{1E572E8A-018C-4623-8F88-2DA7FA19F0A0}">
      <dsp:nvSpPr>
        <dsp:cNvPr id="0" name=""/>
        <dsp:cNvSpPr/>
      </dsp:nvSpPr>
      <dsp:spPr>
        <a:xfrm>
          <a:off x="2846128" y="729094"/>
          <a:ext cx="4355415" cy="1052177"/>
        </a:xfrm>
        <a:prstGeom prst="ellipse">
          <a:avLst/>
        </a:prstGeom>
        <a:solidFill>
          <a:schemeClr val="accent2">
            <a:alpha val="50000"/>
            <a:hueOff val="9504421"/>
            <a:satOff val="-18343"/>
            <a:lumOff val="-235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Задачи: Сохранение и развитие музейного дела, кинематографии, развитие дополнительного образования детей</a:t>
          </a:r>
          <a:endParaRPr lang="ru-RU" sz="1200" kern="1200" dirty="0"/>
        </a:p>
      </dsp:txBody>
      <dsp:txXfrm>
        <a:off x="4178159" y="1000906"/>
        <a:ext cx="2613249" cy="578697"/>
      </dsp:txXfrm>
    </dsp:sp>
    <dsp:sp modelId="{A1D1D5E7-A1D4-4484-B224-82F6EE009572}">
      <dsp:nvSpPr>
        <dsp:cNvPr id="0" name=""/>
        <dsp:cNvSpPr/>
      </dsp:nvSpPr>
      <dsp:spPr>
        <a:xfrm>
          <a:off x="0" y="729273"/>
          <a:ext cx="4372513" cy="1052177"/>
        </a:xfrm>
        <a:prstGeom prst="ellipse">
          <a:avLst/>
        </a:prstGeom>
        <a:solidFill>
          <a:schemeClr val="accent2">
            <a:alpha val="50000"/>
            <a:hueOff val="19008842"/>
            <a:satOff val="-36686"/>
            <a:lumOff val="-471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Задачи: Сохранение культурного наследия,  развитие библиотечного обслуживания</a:t>
          </a:r>
          <a:endParaRPr lang="ru-RU" sz="1200" kern="1200" dirty="0"/>
        </a:p>
      </dsp:txBody>
      <dsp:txXfrm>
        <a:off x="411744" y="1001085"/>
        <a:ext cx="2623507" cy="5786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48C06-2E98-473F-BBD3-155DD22C4958}">
      <dsp:nvSpPr>
        <dsp:cNvPr id="0" name=""/>
        <dsp:cNvSpPr/>
      </dsp:nvSpPr>
      <dsp:spPr>
        <a:xfrm>
          <a:off x="1124592" y="-65116"/>
          <a:ext cx="3888433" cy="384050"/>
        </a:xfrm>
        <a:prstGeom prst="roundRect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Цель: обеспечение долгосрочной  сбалансированности и финансовой устойчивости бюджетной системы </a:t>
          </a:r>
          <a:endParaRPr lang="ru-RU" sz="1400" kern="1200" dirty="0"/>
        </a:p>
      </dsp:txBody>
      <dsp:txXfrm>
        <a:off x="1143340" y="-46368"/>
        <a:ext cx="3850937" cy="346554"/>
      </dsp:txXfrm>
    </dsp:sp>
    <dsp:sp modelId="{BDC208A2-9520-4D90-BD0B-729D3BBF8819}">
      <dsp:nvSpPr>
        <dsp:cNvPr id="0" name=""/>
        <dsp:cNvSpPr/>
      </dsp:nvSpPr>
      <dsp:spPr>
        <a:xfrm>
          <a:off x="2846311" y="317292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822080" y="1896"/>
              </a:moveTo>
              <a:arcTo wR="768141" hR="768141" stAng="16441597" swAng="166034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E2E8C-FC07-4F15-BE92-65E731ECE6D2}">
      <dsp:nvSpPr>
        <dsp:cNvPr id="0" name=""/>
        <dsp:cNvSpPr/>
      </dsp:nvSpPr>
      <dsp:spPr>
        <a:xfrm>
          <a:off x="3192019" y="433860"/>
          <a:ext cx="2850172" cy="384050"/>
        </a:xfrm>
        <a:prstGeom prst="roundRect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Организация и обеспечение бюджетного процесса, </a:t>
          </a:r>
          <a:endParaRPr lang="ru-RU" sz="900" kern="1200" dirty="0"/>
        </a:p>
      </dsp:txBody>
      <dsp:txXfrm>
        <a:off x="3210767" y="452608"/>
        <a:ext cx="2812676" cy="346554"/>
      </dsp:txXfrm>
    </dsp:sp>
    <dsp:sp modelId="{F2230B14-07C9-4D83-9BD1-8006F9CD5E11}">
      <dsp:nvSpPr>
        <dsp:cNvPr id="0" name=""/>
        <dsp:cNvSpPr/>
      </dsp:nvSpPr>
      <dsp:spPr>
        <a:xfrm>
          <a:off x="3106937" y="-35859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1531360" y="854966"/>
              </a:moveTo>
              <a:arcTo wR="768141" hR="768141" stAng="389408" swAng="5284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2931A-B66F-44CF-9E62-391E6597A84A}">
      <dsp:nvSpPr>
        <dsp:cNvPr id="0" name=""/>
        <dsp:cNvSpPr/>
      </dsp:nvSpPr>
      <dsp:spPr>
        <a:xfrm>
          <a:off x="3408039" y="936102"/>
          <a:ext cx="2323082" cy="672085"/>
        </a:xfrm>
        <a:prstGeom prst="roundRect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Создание условий для повышения качества и эффективного  управления муниципальными финансами</a:t>
          </a:r>
          <a:endParaRPr lang="ru-RU" sz="900" kern="1200" dirty="0"/>
        </a:p>
      </dsp:txBody>
      <dsp:txXfrm>
        <a:off x="3440847" y="968910"/>
        <a:ext cx="2257466" cy="606469"/>
      </dsp:txXfrm>
    </dsp:sp>
    <dsp:sp modelId="{EDD11BFE-0D05-4BFB-864B-73E6075EB01E}">
      <dsp:nvSpPr>
        <dsp:cNvPr id="0" name=""/>
        <dsp:cNvSpPr/>
      </dsp:nvSpPr>
      <dsp:spPr>
        <a:xfrm>
          <a:off x="1641012" y="220394"/>
          <a:ext cx="2801154" cy="2801154"/>
        </a:xfrm>
        <a:custGeom>
          <a:avLst/>
          <a:gdLst/>
          <a:ahLst/>
          <a:cxnLst/>
          <a:rect l="0" t="0" r="0" b="0"/>
          <a:pathLst>
            <a:path>
              <a:moveTo>
                <a:pt x="2801071" y="1415804"/>
              </a:moveTo>
              <a:arcTo wR="1400577" hR="1400577" stAng="21637377" swAng="1066249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831D18-F049-41D9-9816-9F97BD6A06F9}">
      <dsp:nvSpPr>
        <dsp:cNvPr id="0" name=""/>
        <dsp:cNvSpPr/>
      </dsp:nvSpPr>
      <dsp:spPr>
        <a:xfrm>
          <a:off x="167679" y="936103"/>
          <a:ext cx="2683210" cy="697651"/>
        </a:xfrm>
        <a:prstGeom prst="roundRect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Эффективное управление муниципальным долгом</a:t>
          </a:r>
          <a:endParaRPr lang="ru-RU" sz="900" kern="1200" dirty="0"/>
        </a:p>
      </dsp:txBody>
      <dsp:txXfrm>
        <a:off x="201736" y="970160"/>
        <a:ext cx="2615096" cy="629537"/>
      </dsp:txXfrm>
    </dsp:sp>
    <dsp:sp modelId="{9FEA0D79-CEA1-4E16-AD91-7F27BA23657E}">
      <dsp:nvSpPr>
        <dsp:cNvPr id="0" name=""/>
        <dsp:cNvSpPr/>
      </dsp:nvSpPr>
      <dsp:spPr>
        <a:xfrm>
          <a:off x="1419256" y="420088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43121" y="514394"/>
              </a:moveTo>
              <a:arcTo wR="768141" hR="768141" stAng="11957360" swAng="7541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6D5F3-4914-4C96-B6BB-2C1A77E3D1D0}">
      <dsp:nvSpPr>
        <dsp:cNvPr id="0" name=""/>
        <dsp:cNvSpPr/>
      </dsp:nvSpPr>
      <dsp:spPr>
        <a:xfrm>
          <a:off x="95673" y="397285"/>
          <a:ext cx="2933410" cy="384050"/>
        </a:xfrm>
        <a:prstGeom prst="roundRect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Обеспечение сбалансированности и устойчивости муниципального бюджета</a:t>
          </a:r>
          <a:endParaRPr lang="ru-RU" sz="1100" kern="1200" dirty="0"/>
        </a:p>
      </dsp:txBody>
      <dsp:txXfrm>
        <a:off x="114421" y="416033"/>
        <a:ext cx="2895914" cy="346554"/>
      </dsp:txXfrm>
    </dsp:sp>
    <dsp:sp modelId="{434C4D76-CA01-46E1-829E-0E4815F3511F}">
      <dsp:nvSpPr>
        <dsp:cNvPr id="0" name=""/>
        <dsp:cNvSpPr/>
      </dsp:nvSpPr>
      <dsp:spPr>
        <a:xfrm>
          <a:off x="1769424" y="313118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420921" y="82955"/>
              </a:moveTo>
              <a:arcTo wR="768141" hR="768141" stAng="14587576" swAng="11771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48C06-2E98-473F-BBD3-155DD22C4958}">
      <dsp:nvSpPr>
        <dsp:cNvPr id="0" name=""/>
        <dsp:cNvSpPr/>
      </dsp:nvSpPr>
      <dsp:spPr>
        <a:xfrm>
          <a:off x="578918" y="-65116"/>
          <a:ext cx="4938162" cy="384050"/>
        </a:xfrm>
        <a:prstGeom prst="roundRect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Цель: повышение  открытости информации   и  расширение возможностей доступа , развитие локально-вычислительной сети,</a:t>
          </a:r>
          <a:endParaRPr lang="ru-RU" sz="1400" kern="1200" dirty="0"/>
        </a:p>
      </dsp:txBody>
      <dsp:txXfrm>
        <a:off x="597666" y="-46368"/>
        <a:ext cx="4900666" cy="346554"/>
      </dsp:txXfrm>
    </dsp:sp>
    <dsp:sp modelId="{BDC208A2-9520-4D90-BD0B-729D3BBF8819}">
      <dsp:nvSpPr>
        <dsp:cNvPr id="0" name=""/>
        <dsp:cNvSpPr/>
      </dsp:nvSpPr>
      <dsp:spPr>
        <a:xfrm>
          <a:off x="2825501" y="317292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822080" y="1896"/>
              </a:moveTo>
              <a:arcTo wR="768141" hR="768141" stAng="16441597" swAng="166034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E2E8C-FC07-4F15-BE92-65E731ECE6D2}">
      <dsp:nvSpPr>
        <dsp:cNvPr id="0" name=""/>
        <dsp:cNvSpPr/>
      </dsp:nvSpPr>
      <dsp:spPr>
        <a:xfrm>
          <a:off x="3171209" y="433860"/>
          <a:ext cx="2850172" cy="384050"/>
        </a:xfrm>
        <a:prstGeom prst="roundRect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Расширение возможностей доступа к информационным ресурсам, </a:t>
          </a:r>
          <a:endParaRPr lang="ru-RU" sz="1200" kern="1200" dirty="0"/>
        </a:p>
      </dsp:txBody>
      <dsp:txXfrm>
        <a:off x="3189957" y="452608"/>
        <a:ext cx="2812676" cy="346554"/>
      </dsp:txXfrm>
    </dsp:sp>
    <dsp:sp modelId="{F2230B14-07C9-4D83-9BD1-8006F9CD5E11}">
      <dsp:nvSpPr>
        <dsp:cNvPr id="0" name=""/>
        <dsp:cNvSpPr/>
      </dsp:nvSpPr>
      <dsp:spPr>
        <a:xfrm>
          <a:off x="3086127" y="-35859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1531360" y="854966"/>
              </a:moveTo>
              <a:arcTo wR="768141" hR="768141" stAng="389408" swAng="5284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2931A-B66F-44CF-9E62-391E6597A84A}">
      <dsp:nvSpPr>
        <dsp:cNvPr id="0" name=""/>
        <dsp:cNvSpPr/>
      </dsp:nvSpPr>
      <dsp:spPr>
        <a:xfrm>
          <a:off x="3387229" y="936102"/>
          <a:ext cx="2323082" cy="672085"/>
        </a:xfrm>
        <a:prstGeom prst="roundRect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Обеспечение защиты персональных данных</a:t>
          </a:r>
          <a:endParaRPr lang="ru-RU" sz="1100" kern="1200" dirty="0"/>
        </a:p>
      </dsp:txBody>
      <dsp:txXfrm>
        <a:off x="3420037" y="968910"/>
        <a:ext cx="2257466" cy="606469"/>
      </dsp:txXfrm>
    </dsp:sp>
    <dsp:sp modelId="{EDD11BFE-0D05-4BFB-864B-73E6075EB01E}">
      <dsp:nvSpPr>
        <dsp:cNvPr id="0" name=""/>
        <dsp:cNvSpPr/>
      </dsp:nvSpPr>
      <dsp:spPr>
        <a:xfrm>
          <a:off x="1620202" y="220394"/>
          <a:ext cx="2801154" cy="2801154"/>
        </a:xfrm>
        <a:custGeom>
          <a:avLst/>
          <a:gdLst/>
          <a:ahLst/>
          <a:cxnLst/>
          <a:rect l="0" t="0" r="0" b="0"/>
          <a:pathLst>
            <a:path>
              <a:moveTo>
                <a:pt x="2801071" y="1415804"/>
              </a:moveTo>
              <a:arcTo wR="1400577" hR="1400577" stAng="21637377" swAng="1066249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831D18-F049-41D9-9816-9F97BD6A06F9}">
      <dsp:nvSpPr>
        <dsp:cNvPr id="0" name=""/>
        <dsp:cNvSpPr/>
      </dsp:nvSpPr>
      <dsp:spPr>
        <a:xfrm>
          <a:off x="146869" y="936103"/>
          <a:ext cx="2683210" cy="697651"/>
        </a:xfrm>
        <a:prstGeom prst="roundRect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Формирование современной информационной и телекоммуникационной инфраструктуры</a:t>
          </a:r>
          <a:endParaRPr lang="ru-RU" sz="1100" kern="1200" dirty="0"/>
        </a:p>
      </dsp:txBody>
      <dsp:txXfrm>
        <a:off x="180926" y="970160"/>
        <a:ext cx="2615096" cy="629537"/>
      </dsp:txXfrm>
    </dsp:sp>
    <dsp:sp modelId="{9FEA0D79-CEA1-4E16-AD91-7F27BA23657E}">
      <dsp:nvSpPr>
        <dsp:cNvPr id="0" name=""/>
        <dsp:cNvSpPr/>
      </dsp:nvSpPr>
      <dsp:spPr>
        <a:xfrm>
          <a:off x="1398446" y="420088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43121" y="514394"/>
              </a:moveTo>
              <a:arcTo wR="768141" hR="768141" stAng="11957360" swAng="7541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6D5F3-4914-4C96-B6BB-2C1A77E3D1D0}">
      <dsp:nvSpPr>
        <dsp:cNvPr id="0" name=""/>
        <dsp:cNvSpPr/>
      </dsp:nvSpPr>
      <dsp:spPr>
        <a:xfrm>
          <a:off x="74863" y="397285"/>
          <a:ext cx="2933410" cy="384050"/>
        </a:xfrm>
        <a:prstGeom prst="roundRect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Создание системы электронного документооборота</a:t>
          </a:r>
          <a:endParaRPr lang="ru-RU" sz="1200" kern="1200" dirty="0"/>
        </a:p>
      </dsp:txBody>
      <dsp:txXfrm>
        <a:off x="93611" y="416033"/>
        <a:ext cx="2895914" cy="346554"/>
      </dsp:txXfrm>
    </dsp:sp>
    <dsp:sp modelId="{434C4D76-CA01-46E1-829E-0E4815F3511F}">
      <dsp:nvSpPr>
        <dsp:cNvPr id="0" name=""/>
        <dsp:cNvSpPr/>
      </dsp:nvSpPr>
      <dsp:spPr>
        <a:xfrm>
          <a:off x="1748615" y="313118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420921" y="82955"/>
              </a:moveTo>
              <a:arcTo wR="768141" hR="768141" stAng="14587576" swAng="11771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0.86842</cdr:x>
      <cdr:y>0.14474</cdr:y>
    </cdr:from>
    <cdr:to>
      <cdr:x>0.97981</cdr:x>
      <cdr:y>0.31182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28792" y="7920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0.85088</cdr:x>
      <cdr:y>0.11842</cdr:y>
    </cdr:from>
    <cdr:to>
      <cdr:x>0.96227</cdr:x>
      <cdr:y>0.28551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984776" y="6480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err="1" smtClean="0"/>
            <a:t>Тыс.руб</a:t>
          </a:r>
          <a:r>
            <a:rPr lang="ru-RU" sz="1100" dirty="0" smtClean="0"/>
            <a:t>.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0.32906</cdr:x>
      <cdr:y>0.90754</cdr:y>
    </cdr:from>
    <cdr:to>
      <cdr:x>0.50465</cdr:x>
      <cdr:y>0.93021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2677406" y="4444546"/>
          <a:ext cx="1428760" cy="11103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</cdr:x>
      <cdr:y>0.773</cdr:y>
    </cdr:from>
    <cdr:to>
      <cdr:x>0.42699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278243" y="3975953"/>
          <a:ext cx="1195996" cy="11675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0.2301</cdr:x>
      <cdr:y>0.85806</cdr:y>
    </cdr:from>
    <cdr:to>
      <cdr:x>0.3186</cdr:x>
      <cdr:y>0.92956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872208" y="4202229"/>
          <a:ext cx="720081" cy="3501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18,5%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0.49559</cdr:x>
      <cdr:y>0.8528</cdr:y>
    </cdr:from>
    <cdr:to>
      <cdr:x>0.57524</cdr:x>
      <cdr:y>0.92632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032449" y="4176465"/>
          <a:ext cx="648071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16,2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0.67997</cdr:x>
      <cdr:y>0.87593</cdr:y>
    </cdr:from>
    <cdr:to>
      <cdr:x>0.83695</cdr:x>
      <cdr:y>0.96531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896322" y="352839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Уровень долговой нагрузки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0.79997</cdr:x>
      <cdr:y>0.39328</cdr:y>
    </cdr:from>
    <cdr:to>
      <cdr:x>0.92695</cdr:x>
      <cdr:y>0.62028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760418" y="15841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0.18997</cdr:x>
      <cdr:y>0.69231</cdr:y>
    </cdr:from>
    <cdr:to>
      <cdr:x>0.39696</cdr:x>
      <cdr:y>0.78462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367930" y="3240360"/>
          <a:ext cx="14904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0.2301</cdr:x>
      <cdr:y>0.73846</cdr:y>
    </cdr:from>
    <cdr:to>
      <cdr:x>0.33997</cdr:x>
      <cdr:y>0.8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872208" y="3616512"/>
          <a:ext cx="893978" cy="301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30,0 тыс.руб.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</cdr:x>
      <cdr:y>0.73846</cdr:y>
    </cdr:from>
    <cdr:to>
      <cdr:x>0.59997</cdr:x>
      <cdr:y>0.8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600401" y="3456384"/>
          <a:ext cx="71985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28,4тыс.руб.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0.67259</cdr:x>
      <cdr:y>0.72308</cdr:y>
    </cdr:from>
    <cdr:to>
      <cdr:x>0.92924</cdr:x>
      <cdr:y>0.84615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5472607" y="3541168"/>
          <a:ext cx="2088233" cy="602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Расходы на обслуживание</a:t>
          </a:r>
        </a:p>
        <a:p xmlns:a="http://schemas.openxmlformats.org/drawingml/2006/main">
          <a:r>
            <a:rPr lang="ru-RU" sz="1100" dirty="0" smtClean="0"/>
            <a:t> муниципального  долга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4122"/>
            <a:ext cx="5438775" cy="4468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244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4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DA9A653-6E0D-43E8-BADA-C4F42B27E6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309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2F419C-6DE3-4A5D-B5A0-12B126B6216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FEE3F0-F957-4D7E-8994-1F40EE0B39D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A38648-824B-4D46-9293-D9C5A8E159F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E7A96C-A498-414C-9B2E-9156D2FB974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AE8504-6F43-438D-9B80-FEA8CEAA4C6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7A125C-944C-4512-B394-0B5C14E1459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BB4EB5-A4C7-406A-9337-3DA35912FDF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8DCE1B-6E29-40E3-9489-96224324DD9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66139E-EB53-44A7-8BD4-5629AE0BD4E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99AE19-C686-4D62-AC5B-C0EA5DE8C8A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C99EDC6-74FE-4759-A8A1-B64446B94E3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eaLnBrk="0" hangingPunct="0">
              <a:defRPr/>
            </a:pPr>
            <a:fld id="{55E418AB-851E-4B72-AC7A-CC83FB3047F5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98" r:id="rId1"/>
    <p:sldLayoutId id="2147485799" r:id="rId2"/>
    <p:sldLayoutId id="2147485800" r:id="rId3"/>
    <p:sldLayoutId id="2147485801" r:id="rId4"/>
    <p:sldLayoutId id="2147485802" r:id="rId5"/>
    <p:sldLayoutId id="2147485803" r:id="rId6"/>
    <p:sldLayoutId id="2147485804" r:id="rId7"/>
    <p:sldLayoutId id="2147485805" r:id="rId8"/>
    <p:sldLayoutId id="2147485806" r:id="rId9"/>
    <p:sldLayoutId id="2147485807" r:id="rId10"/>
    <p:sldLayoutId id="2147485808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7988300" cy="4896544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eaLnBrk="1" hangingPunct="1">
              <a:defRPr/>
            </a:pPr>
            <a:r>
              <a:rPr lang="ru-RU" b="1" i="1" dirty="0" smtClean="0">
                <a:solidFill>
                  <a:srgbClr val="3333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b="1" i="1" dirty="0" smtClean="0">
                <a:solidFill>
                  <a:srgbClr val="3333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ПУТЕВОДИТЕЛЬ К ПРОЕКТУ РЕШЕНИЯ СОВЕТА НАРОДНЫХ ДЕПУТАТОВ МО «ГОРОД АДЫГЕЙСК» «О ГОДОВОМ ОТЧЕТЕ  ОБ</a:t>
            </a:r>
            <a:b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</a:b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ИСПОЛНЕНИИ БЮДЖЕТА МУНИЦИПАЛЬНОГО ОБРАЗОВАНИЯ «ГОРОД АДЫГЕЙСК»</a:t>
            </a:r>
            <a:b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</a:b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ЗА 2023</a:t>
            </a: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haroni" pitchFamily="2" charset="-79"/>
              </a:rPr>
              <a:t> </a:t>
            </a: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ГОД»</a:t>
            </a:r>
            <a:b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</a:br>
            <a:endParaRPr lang="en-US" sz="3200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42875"/>
            <a:ext cx="8667750" cy="1125538"/>
          </a:xfrm>
        </p:spPr>
        <p:txBody>
          <a:bodyPr lIns="91440" tIns="45720" rIns="91440" bIns="45720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endParaRPr lang="ru-RU" sz="30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9405327"/>
              </p:ext>
            </p:extLst>
          </p:nvPr>
        </p:nvGraphicFramePr>
        <p:xfrm>
          <a:off x="467544" y="620688"/>
          <a:ext cx="820891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12887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42875"/>
            <a:ext cx="8667750" cy="1125538"/>
          </a:xfrm>
        </p:spPr>
        <p:txBody>
          <a:bodyPr lIns="91440" tIns="45720" rIns="91440" bIns="45720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endParaRPr lang="ru-RU" sz="30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8625620"/>
              </p:ext>
            </p:extLst>
          </p:nvPr>
        </p:nvGraphicFramePr>
        <p:xfrm>
          <a:off x="395536" y="548680"/>
          <a:ext cx="8064896" cy="5760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78161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Заголовок 1"/>
          <p:cNvSpPr>
            <a:spLocks noGrp="1"/>
          </p:cNvSpPr>
          <p:nvPr>
            <p:ph type="title"/>
          </p:nvPr>
        </p:nvSpPr>
        <p:spPr>
          <a:xfrm>
            <a:off x="539552" y="260649"/>
            <a:ext cx="8424936" cy="1008111"/>
          </a:xfrm>
        </p:spPr>
        <p:txBody>
          <a:bodyPr lIns="91440" tIns="45720" rIns="91440" bIns="45720">
            <a:normAutofit fontScale="90000"/>
          </a:bodyPr>
          <a:lstStyle/>
          <a:p>
            <a:pPr algn="ctr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Основные направления расходов с учетом их удельного веса в общем объеме расходов </a:t>
            </a: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за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2023 г.</a:t>
            </a:r>
            <a: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209871"/>
              </p:ext>
            </p:extLst>
          </p:nvPr>
        </p:nvGraphicFramePr>
        <p:xfrm>
          <a:off x="467544" y="1484785"/>
          <a:ext cx="8568951" cy="5472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069860"/>
              </p:ext>
            </p:extLst>
          </p:nvPr>
        </p:nvGraphicFramePr>
        <p:xfrm>
          <a:off x="971600" y="404676"/>
          <a:ext cx="7560840" cy="8502289"/>
        </p:xfrm>
        <a:graphic>
          <a:graphicData uri="http://schemas.openxmlformats.org/drawingml/2006/table">
            <a:tbl>
              <a:tblPr/>
              <a:tblGrid>
                <a:gridCol w="3821139"/>
                <a:gridCol w="534243"/>
                <a:gridCol w="964242"/>
                <a:gridCol w="873029"/>
                <a:gridCol w="807881"/>
                <a:gridCol w="560306"/>
              </a:tblGrid>
              <a:tr h="26197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муниципального образования "Город Адыгейск" за   2023 г. по разделам и подразделам классификации расходов бюджетов РФ</a:t>
                      </a:r>
                    </a:p>
                  </a:txBody>
                  <a:tcPr marL="2737" marR="2737" marT="2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50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37" marR="2737" marT="2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37" marR="2737" marT="2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37" marR="2737" marT="2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37" marR="2737" marT="2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37" marR="2737" marT="2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37" marR="2737" marT="2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507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измерения: тыс. руб.</a:t>
                      </a:r>
                    </a:p>
                  </a:txBody>
                  <a:tcPr marL="2737" marR="2737" marT="2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Разд.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Первоначальный план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Финансирование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исп.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ОБЩЕГОСУДАРСТВЕННЫЕ ВОПРОСЫ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82 248,8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83 799,0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82 777,9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1598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0102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1 650,0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2 735,7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2 735,7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873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0103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4 801,8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4 801,8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4 742,2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873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0104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38 080,0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38 178,7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38 085,6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1598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0106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9 012,0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8 520,4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8 487,4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Резервные фонды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0111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Другие общегосударственные вопросы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0113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27 705,0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29 562,5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28 727,1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НАЦИОНАЛЬНАЯ ОБОРОНА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898,0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898,0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888,0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Мобилизационная и вневойсковая подготовка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0203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888,0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888,0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888,0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Мобилизационная подготовка экономики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0204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4539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3 935,2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3 665,2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3 646,4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Гражданская оборона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0309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1598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Защита населения и территории от чрезвычайных ситуаций природного и техногенного характера, пожарная безопасность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0310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3 885,2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3 665,2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3 646,4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НАЦИОНАЛЬНАЯ ЭКОНОМИКА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6 187,9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8 820,4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8 501,7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Сельское хозяйство и рыболовство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0405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286,8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778,0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774,5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Дорожное хозяйство (дорожные фонды)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0409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4 651,1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6 943,5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6 666,0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4539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Другие вопросы в области национальной экономики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0412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1 250,0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1 098,8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1 061,2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ЖИЛИЩНО-КОММУНАЛЬНОЕ ХОЗЯЙСТВО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49 823,5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222 849,0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201 080,6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Жилищное хозяйство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0501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502,2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403,4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391,2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Коммунальное хозяйство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0502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22 449,2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186 148,8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164 771,2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Благоустройство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0503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14 750,6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18 540,7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18 428,8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4539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Другие вопросы в области жилищно-коммунального хозяйства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0505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12 121,5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17 756,1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17 489,5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ОБРАЗОВАНИЕ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322 346,6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344 708,4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344 569,5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Дошкольное образование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0701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115 311,4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124 928,5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124 916,7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Общее образование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0702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149 707,9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161 406,9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161 321,1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Дополнительное образование детей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0703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37 962,2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37 820,6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37 820,6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Молодежная политика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0707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980,9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1 317,3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1 317,3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Другие вопросы в области образования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0709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18 384,2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19 235,2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19 193,9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КУЛЬТУРА, КИНЕМАТОГРАФИЯ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89 065,3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131 640,1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131 545,1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Культура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0801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72 742,6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115 760,3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115 760,3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Кинематография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0802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3 509,4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2 933,5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2 933,5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4539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Другие вопросы в области культуры, кинематографии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0804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12 813,3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12 946,3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12 851,3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СОЦИАЛЬНАЯ ПОЛИТИКА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42 728,1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46 911,0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46 880,6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Пенсионное обеспечение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1001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4 200,0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5 874,5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5 874,5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Социальное обеспечение населения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1003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2 895,9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2 878,0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Охрана семьи и детства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1004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37 462,7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37 535,2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37 522,7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Другие вопросы в области социальной политики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1006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605,4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605,4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605,4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ФИЗИЧЕСКАЯ КУЛЬТУРА И СПОРТ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15 377,0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15 222,2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15 042,1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Физическая культура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1101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476,3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Массовый спорт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1102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15 077,0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14 722,2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14 565,8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СРЕДСТВА МАССОВОЙ ИНФОРМАЦИИ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4 294,0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5 294,0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5 294,0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Периодическая печать и издательства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1202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4 294,0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5 294,0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5 294,0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4539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ОБСЛУЖИВАНИЕ ГОСУДАРСТВЕННОГО И МУНИЦИПАЛЬНОГО ДОЛГА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1300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30,1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30,1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30,1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4539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Обслуживание государственного внутреннего и муниципального долга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1301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30,1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30,1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30,1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45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</a:p>
                  </a:txBody>
                  <a:tcPr marL="2737" marR="2737" marT="2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616 934,5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863 837,3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840 255,9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97%</a:t>
                      </a:r>
                    </a:p>
                  </a:txBody>
                  <a:tcPr marL="2737" marR="2737" marT="273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52899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848872" cy="648072"/>
          </a:xfrm>
          <a:effectLst/>
        </p:spPr>
        <p:txBody>
          <a:bodyPr>
            <a:normAutofit/>
          </a:bodyPr>
          <a:lstStyle/>
          <a:p>
            <a:pPr algn="ctr"/>
            <a:r>
              <a:rPr lang="ru-RU" sz="2000" i="1" dirty="0" smtClean="0"/>
              <a:t>Непрограммные расходы МО «Город Адыгейск» за 2023г. (</a:t>
            </a:r>
            <a:r>
              <a:rPr lang="ru-RU" sz="2000" i="1" dirty="0" err="1" smtClean="0"/>
              <a:t>тыс.руб</a:t>
            </a:r>
            <a:r>
              <a:rPr lang="ru-RU" sz="2000" i="1" dirty="0" smtClean="0"/>
              <a:t>.)</a:t>
            </a:r>
            <a:endParaRPr lang="ru-RU" sz="2000" i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273481"/>
              </p:ext>
            </p:extLst>
          </p:nvPr>
        </p:nvGraphicFramePr>
        <p:xfrm>
          <a:off x="395536" y="908720"/>
          <a:ext cx="828092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04454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19" cy="792088"/>
          </a:xfrm>
        </p:spPr>
        <p:txBody>
          <a:bodyPr/>
          <a:lstStyle/>
          <a:p>
            <a:pPr algn="ctr"/>
            <a:r>
              <a:rPr lang="ru-RU" sz="2000" i="1" dirty="0" smtClean="0">
                <a:effectLst/>
              </a:rPr>
              <a:t>Муниципальные программы и непрограммные расходы за 2023г. по МО «Город Адыгейск» (</a:t>
            </a:r>
            <a:r>
              <a:rPr lang="ru-RU" sz="2000" i="1" dirty="0" err="1" smtClean="0">
                <a:effectLst/>
              </a:rPr>
              <a:t>тыс.руб</a:t>
            </a:r>
            <a:r>
              <a:rPr lang="ru-RU" sz="2000" i="1" dirty="0" smtClean="0">
                <a:effectLst/>
              </a:rPr>
              <a:t>.)</a:t>
            </a:r>
            <a:endParaRPr lang="ru-RU" sz="2000" i="1" dirty="0"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507610"/>
              </p:ext>
            </p:extLst>
          </p:nvPr>
        </p:nvGraphicFramePr>
        <p:xfrm>
          <a:off x="467544" y="1025352"/>
          <a:ext cx="963831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0956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479483"/>
              </p:ext>
            </p:extLst>
          </p:nvPr>
        </p:nvGraphicFramePr>
        <p:xfrm>
          <a:off x="1115616" y="841810"/>
          <a:ext cx="7704855" cy="6698711"/>
        </p:xfrm>
        <a:graphic>
          <a:graphicData uri="http://schemas.openxmlformats.org/drawingml/2006/table">
            <a:tbl>
              <a:tblPr firstRow="1"/>
              <a:tblGrid>
                <a:gridCol w="5365481"/>
                <a:gridCol w="991586"/>
                <a:gridCol w="795836"/>
                <a:gridCol w="551952"/>
              </a:tblGrid>
              <a:tr h="1752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Наименование показателя</a:t>
                      </a:r>
                    </a:p>
                  </a:txBody>
                  <a:tcPr marL="6922" marR="6922" marT="6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ПЛАН</a:t>
                      </a:r>
                    </a:p>
                  </a:txBody>
                  <a:tcPr marL="6922" marR="6922" marT="6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ФАКТ</a:t>
                      </a:r>
                    </a:p>
                  </a:txBody>
                  <a:tcPr marL="6922" marR="6922" marT="6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% исп.</a:t>
                      </a:r>
                    </a:p>
                  </a:txBody>
                  <a:tcPr marL="6922" marR="6922" marT="6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3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Муниципальные программы муниципального образования "Город Адыгейск"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777412,1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754765,0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Calibri"/>
                        </a:rPr>
                        <a:t>97%</a:t>
                      </a:r>
                      <a:endParaRPr lang="ru-RU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"Развитие образования в муниципальном образовании "Город Адыгейск"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322510,4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322365,5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Calibri"/>
                        </a:rPr>
                        <a:t>100%</a:t>
                      </a:r>
                      <a:endParaRPr lang="ru-RU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"Развитие физической культуры и спорта в муниципальном образовании "Город Адыгейск"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13003,7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12823,6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Calibri"/>
                        </a:rPr>
                        <a:t>99%</a:t>
                      </a:r>
                      <a:endParaRPr lang="ru-RU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"Социальная поддержка граждан в муниципальном образовании "Город Адыгейск"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3061,9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2994,0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Calibri"/>
                        </a:rPr>
                        <a:t>98%</a:t>
                      </a:r>
                      <a:endParaRPr lang="ru-RU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муниципального образования "Город Адыгейск" "Управление муниципальными финансами"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6391,9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6387,2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Calibri"/>
                        </a:rPr>
                        <a:t>100%</a:t>
                      </a:r>
                      <a:endParaRPr lang="ru-RU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"Развитие информатизации администрации муниципального образования "Город Адыгейск 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430,0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429,9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Calibri"/>
                        </a:rPr>
                        <a:t>100%</a:t>
                      </a:r>
                      <a:endParaRPr lang="ru-RU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613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"Безопасный город"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17625,3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17569,3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Calibri"/>
                        </a:rPr>
                        <a:t>100%</a:t>
                      </a:r>
                      <a:endParaRPr lang="ru-RU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1271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"Развитие дорожного хозяйства, обеспечение сохранности автомобильных дорог и повышение  безопасности дорожного движения  муниципального образования "Город Адыгейск" на 2016-2022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7846,2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7568,7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Calibri"/>
                        </a:rPr>
                        <a:t>97%</a:t>
                      </a:r>
                      <a:endParaRPr lang="ru-RU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"Благоустройство муниципального образования "Город Адыгейск"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29265,8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28872,5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Calibri"/>
                        </a:rPr>
                        <a:t>99%</a:t>
                      </a:r>
                      <a:endParaRPr lang="ru-RU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"Поддержка и развитие средств массовой информации (МУП "Редакция газеты "Единства")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5294,0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5294,0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"Обеспечение доступным и комфортным жильём и коммунальными услугами"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58431,14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56011,1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Calibri"/>
                        </a:rPr>
                        <a:t>96%</a:t>
                      </a:r>
                      <a:endParaRPr lang="ru-RU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"Развитие и сохранение культуры в муниципальном образовании "Город Адыгейск"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142066,5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141971,5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Муниципальная программа «Модернизация систем коммунальной инфраструктуры»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158846,0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139886,9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Calibri"/>
                        </a:rPr>
                        <a:t>88,1</a:t>
                      </a:r>
                      <a:endParaRPr lang="ru-RU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 Муниципальная программа «Демографическое развитие муниципального образования "Город Адыгейск"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600,0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600,0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effectLst/>
                          <a:latin typeface="Calibri"/>
                        </a:rPr>
                        <a:t>100%</a:t>
                      </a:r>
                    </a:p>
                    <a:p>
                      <a:pPr algn="r" fontAlgn="b"/>
                      <a:endParaRPr lang="ru-RU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"Формирование современной городской среды муниципального образования "Город Адыгейск"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7630,3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7630,3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613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Муниципальная программа "Развитие субъектов малого и среднего предпринимательства муниципального образования "Город Адыгейск"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Calibri"/>
                        </a:rPr>
                        <a:t>100%</a:t>
                      </a:r>
                      <a:endParaRPr lang="ru-RU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613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Муниципальная программа "Комплексное развитие муниципального образования "Город Адыгейск"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3316,3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3316,3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Calibri"/>
                        </a:rPr>
                        <a:t>1008</a:t>
                      </a:r>
                      <a:r>
                        <a:rPr lang="ru-RU" sz="1100" b="0" i="0" u="none" strike="noStrike" dirty="0"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"Противодействие коррупции в муниципальном образовании "Город Адыгейск"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Calibri"/>
                        </a:rPr>
                        <a:t>62%</a:t>
                      </a:r>
                      <a:endParaRPr lang="ru-RU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4741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"Энергосбережения и повышение энергетической эффективности "Город Адыгейск"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992,9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963,3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effectLst/>
                          <a:latin typeface="Calibri"/>
                        </a:rPr>
                        <a:t>97%</a:t>
                      </a:r>
                      <a:endParaRPr lang="ru-RU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1" y="116632"/>
            <a:ext cx="6336703" cy="936104"/>
          </a:xfrm>
        </p:spPr>
        <p:txBody>
          <a:bodyPr/>
          <a:lstStyle/>
          <a:p>
            <a:r>
              <a:rPr lang="ru-RU" sz="1600" dirty="0" smtClean="0"/>
              <a:t>Расходы на реализацию муниципальных программ бюджета МО «Город Адыгейск» за 2023г.(</a:t>
            </a:r>
            <a:r>
              <a:rPr lang="ru-RU" sz="1600" dirty="0" err="1" smtClean="0"/>
              <a:t>тыс.руб</a:t>
            </a:r>
            <a:r>
              <a:rPr lang="ru-RU" sz="1600" dirty="0" smtClean="0"/>
              <a:t>.)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275302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332657"/>
            <a:ext cx="6902152" cy="2088231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Муниципальная программа  «Развитие образования »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Цель: повышение эффективности и качества услуг в сфере образования в МО «Город Адыгейск»</a:t>
            </a:r>
            <a:br>
              <a:rPr lang="ru-RU" sz="1800" dirty="0" smtClean="0"/>
            </a:br>
            <a:r>
              <a:rPr lang="ru-RU" sz="1400" dirty="0" smtClean="0"/>
              <a:t>ЗАДАЧИ : </a:t>
            </a:r>
            <a:br>
              <a:rPr lang="ru-RU" sz="1400" dirty="0" smtClean="0"/>
            </a:br>
            <a:r>
              <a:rPr lang="ru-RU" sz="1400" dirty="0" smtClean="0"/>
              <a:t>1. Сокращение или ликвидация очереди в дошкольные образовательные учреждении;</a:t>
            </a:r>
            <a:br>
              <a:rPr lang="ru-RU" sz="1400" dirty="0" smtClean="0"/>
            </a:br>
            <a:r>
              <a:rPr lang="ru-RU" sz="1400" dirty="0" smtClean="0"/>
              <a:t>2. Обеспечение достижения учащимися новых образовательных результатов;</a:t>
            </a:r>
            <a:br>
              <a:rPr lang="ru-RU" sz="1400" dirty="0" smtClean="0"/>
            </a:br>
            <a:r>
              <a:rPr lang="ru-RU" sz="1400" dirty="0" smtClean="0"/>
              <a:t>3. Расширение потенциала системы дополнительного образования детей;</a:t>
            </a:r>
            <a:br>
              <a:rPr lang="ru-RU" sz="1400" dirty="0" smtClean="0"/>
            </a:br>
            <a:r>
              <a:rPr lang="ru-RU" sz="1400" dirty="0" smtClean="0"/>
              <a:t>4.Создание условий для сохранения и укрепления здоровья обучающихся и воспитанников;</a:t>
            </a:r>
            <a:br>
              <a:rPr lang="ru-RU" sz="1400" dirty="0" smtClean="0"/>
            </a:br>
            <a:r>
              <a:rPr lang="ru-RU" sz="1400" dirty="0" smtClean="0"/>
              <a:t>5. Развитие кадрового потенциала.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586244"/>
              </p:ext>
            </p:extLst>
          </p:nvPr>
        </p:nvGraphicFramePr>
        <p:xfrm>
          <a:off x="1143000" y="2924944"/>
          <a:ext cx="6597351" cy="504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8067"/>
                <a:gridCol w="1469642"/>
                <a:gridCol w="1469642"/>
              </a:tblGrid>
              <a:tr h="25475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Объем финансирования </a:t>
                      </a:r>
                      <a:r>
                        <a:rPr lang="ru-RU" sz="1200" dirty="0" smtClean="0">
                          <a:effectLst/>
                        </a:rPr>
                        <a:t>программы ( тыс. руб.)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2023год  план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2023год факт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492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322510,4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322365,5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051528"/>
              </p:ext>
            </p:extLst>
          </p:nvPr>
        </p:nvGraphicFramePr>
        <p:xfrm>
          <a:off x="755650" y="3717032"/>
          <a:ext cx="7704782" cy="24941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7964"/>
                <a:gridCol w="1215395"/>
                <a:gridCol w="1321423"/>
              </a:tblGrid>
              <a:tr h="219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Целевые показатели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2023год план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2023год факт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4288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/>
                          <a:ea typeface="Times New Roman CYR"/>
                          <a:cs typeface="Times New Roman"/>
                        </a:rPr>
                        <a:t>Удельный вес детей в возрасте от 3 до 7 лет, которым предоставлена возможность получать услуги дошкольного образования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640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/>
                          <a:ea typeface="Times New Roman CYR"/>
                          <a:cs typeface="Times New Roman"/>
                        </a:rPr>
                        <a:t>Доля населения в возрасте 7-18 лет, охваченная общим образованием в общей численности населения в возрасте 7-18 лет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6409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/>
                          <a:ea typeface="Times New Roman CYR"/>
                          <a:cs typeface="Times New Roman"/>
                        </a:rPr>
                        <a:t>Удельный вес численности обучающихся, которым предоставлена возможность обучаться в соответствии с основными современными требованиями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6409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/>
                          <a:ea typeface="Times New Roman CYR"/>
                          <a:cs typeface="Times New Roman"/>
                        </a:rPr>
                        <a:t>Удельный вес числа общеобразовательных учреждений, в которых учащимся старших классов предоставлена возможность выбора профильного курса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1502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332657"/>
            <a:ext cx="6511925" cy="5760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1800" dirty="0" smtClean="0"/>
              <a:t>Муниципальная программа «Развитие и сохранение  культуры в МО «Город Адыгейск» </a:t>
            </a: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383224"/>
              </p:ext>
            </p:extLst>
          </p:nvPr>
        </p:nvGraphicFramePr>
        <p:xfrm>
          <a:off x="1143000" y="2520018"/>
          <a:ext cx="7461448" cy="7052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13176"/>
                <a:gridCol w="1152128"/>
                <a:gridCol w="1296144"/>
              </a:tblGrid>
              <a:tr h="1843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Объем  финансирования  муниципальной программы </a:t>
                      </a:r>
                      <a:r>
                        <a:rPr lang="ru-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ru-RU" sz="11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тыс.руб</a:t>
                      </a: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.)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(план)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2023год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(факт)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97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142066,5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141971,5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266073"/>
              </p:ext>
            </p:extLst>
          </p:nvPr>
        </p:nvGraphicFramePr>
        <p:xfrm>
          <a:off x="1143000" y="3356992"/>
          <a:ext cx="7749480" cy="29210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07441"/>
                <a:gridCol w="1056506"/>
                <a:gridCol w="985533"/>
              </a:tblGrid>
              <a:tr h="7829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Целевые показатели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план</a:t>
                      </a: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2023 </a:t>
                      </a: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год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(факт)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  <a:tr h="5219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Увеличение количества посещений организаций культуры </a:t>
                      </a: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(%)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  <a:tr h="5721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Увеличение доли детей, привлекаемых к участию в творческих мероприятиях, в общем количестве детей , %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  <a:tr h="4992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Увеличение посещаемости музейных учреждений </a:t>
                      </a:r>
                      <a:r>
                        <a:rPr lang="ru-RU" sz="10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%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  <a:tr h="5219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Доля профессионально ориентированных молодых дарований (лауреатов, дипломантов, стипендиатов) %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</a:tbl>
          </a:graphicData>
        </a:graphic>
      </p:graphicFrame>
      <p:sp>
        <p:nvSpPr>
          <p:cNvPr id="31829" name="Rectangle 1"/>
          <p:cNvSpPr>
            <a:spLocks noChangeArrowheads="1"/>
          </p:cNvSpPr>
          <p:nvPr/>
        </p:nvSpPr>
        <p:spPr bwMode="auto">
          <a:xfrm flipV="1">
            <a:off x="1258888" y="1206500"/>
            <a:ext cx="90281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 sz="600"/>
          </a:p>
          <a:p>
            <a:endParaRPr lang="ru-RU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154076883"/>
              </p:ext>
            </p:extLst>
          </p:nvPr>
        </p:nvGraphicFramePr>
        <p:xfrm>
          <a:off x="1258888" y="681396"/>
          <a:ext cx="7201544" cy="181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56734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332657"/>
            <a:ext cx="6511925" cy="108012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400" dirty="0" smtClean="0"/>
              <a:t>Муниципальная программа «Развитие физической культуры и спорта в МО «Город Адыгейск»»</a:t>
            </a:r>
            <a:endParaRPr lang="ru-RU" sz="2400" dirty="0"/>
          </a:p>
        </p:txBody>
      </p:sp>
      <p:sp>
        <p:nvSpPr>
          <p:cNvPr id="34819" name="Прямоугольник 2"/>
          <p:cNvSpPr>
            <a:spLocks noChangeArrowheads="1"/>
          </p:cNvSpPr>
          <p:nvPr/>
        </p:nvSpPr>
        <p:spPr bwMode="auto">
          <a:xfrm>
            <a:off x="1331913" y="1268413"/>
            <a:ext cx="727253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Цель : Создание  оптимальных условий для систематических занятий физической культурой и спортом населения города 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Задачи: 1. Повышение мотивации населения к регулярным занятиям  физической культурой и спортом;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2. Развитие инфраструктуры физической культуры и спорта.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815287"/>
              </p:ext>
            </p:extLst>
          </p:nvPr>
        </p:nvGraphicFramePr>
        <p:xfrm>
          <a:off x="1042988" y="2780928"/>
          <a:ext cx="7201419" cy="732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8354"/>
                <a:gridCol w="1568675"/>
                <a:gridCol w="1614390"/>
              </a:tblGrid>
              <a:tr h="40848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Объем </a:t>
                      </a:r>
                      <a:r>
                        <a:rPr lang="ru-RU" sz="1200" dirty="0">
                          <a:effectLst/>
                        </a:rPr>
                        <a:t>финансирования </a:t>
                      </a:r>
                      <a:r>
                        <a:rPr lang="ru-RU" sz="1200" dirty="0" smtClean="0">
                          <a:effectLst/>
                        </a:rPr>
                        <a:t>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2023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год  (</a:t>
                      </a:r>
                      <a:r>
                        <a:rPr lang="ru-RU" sz="1200" dirty="0">
                          <a:effectLst/>
                        </a:rPr>
                        <a:t>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2023</a:t>
                      </a:r>
                      <a:r>
                        <a:rPr lang="ru-RU" sz="1200" baseline="0" dirty="0" smtClean="0">
                          <a:effectLst/>
                        </a:rPr>
                        <a:t> г</a:t>
                      </a:r>
                      <a:r>
                        <a:rPr lang="ru-RU" sz="1200" dirty="0" smtClean="0">
                          <a:effectLst/>
                        </a:rPr>
                        <a:t>од  (факт)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115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13003,7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12823,6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256045"/>
              </p:ext>
            </p:extLst>
          </p:nvPr>
        </p:nvGraphicFramePr>
        <p:xfrm>
          <a:off x="1143000" y="3573461"/>
          <a:ext cx="7245425" cy="26503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9240"/>
                <a:gridCol w="674209"/>
                <a:gridCol w="490988"/>
                <a:gridCol w="490988"/>
              </a:tblGrid>
              <a:tr h="41448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>
                          <a:effectLst/>
                        </a:rPr>
                        <a:t>Единица измерения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2023г.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1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план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факт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</a:tr>
              <a:tr h="790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400" dirty="0">
                          <a:effectLst/>
                        </a:rPr>
                        <a:t>Доля населения МО «Город </a:t>
                      </a:r>
                      <a:r>
                        <a:rPr lang="ru-RU" sz="1400" dirty="0" err="1">
                          <a:effectLst/>
                        </a:rPr>
                        <a:t>Адыгейск</a:t>
                      </a:r>
                      <a:r>
                        <a:rPr lang="ru-RU" sz="1400" dirty="0" smtClean="0">
                          <a:effectLst/>
                        </a:rPr>
                        <a:t>», систематически занимающегося физической культурой и спортом, </a:t>
                      </a:r>
                      <a:r>
                        <a:rPr lang="ru-RU" sz="1400" dirty="0">
                          <a:effectLst/>
                        </a:rPr>
                        <a:t>в общей численности населения </a:t>
                      </a:r>
                      <a:r>
                        <a:rPr lang="ru-RU" sz="1400" dirty="0" smtClean="0">
                          <a:effectLst/>
                        </a:rPr>
                        <a:t>МО </a:t>
                      </a:r>
                      <a:r>
                        <a:rPr lang="ru-RU" sz="1400" dirty="0">
                          <a:effectLst/>
                        </a:rPr>
                        <a:t>«Город Адыгейск»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</a:tr>
              <a:tr h="487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400" dirty="0">
                          <a:effectLst/>
                        </a:rPr>
                        <a:t>Уровень обеспеченности населения МО «Город Адыгейск» спортивными сооружениями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</a:tr>
              <a:tr h="6290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Доля лиц с ограниченными возможностями здоровья</a:t>
                      </a:r>
                      <a:r>
                        <a:rPr lang="ru-RU" sz="1400" baseline="0" dirty="0" smtClean="0">
                          <a:effectLst/>
                        </a:rPr>
                        <a:t> и инвалидов </a:t>
                      </a:r>
                      <a:r>
                        <a:rPr lang="ru-RU" sz="1400" dirty="0" smtClean="0">
                          <a:effectLst/>
                        </a:rPr>
                        <a:t>систематически занимающегося физической культурой и спортом, в общей численности </a:t>
                      </a:r>
                      <a:r>
                        <a:rPr lang="ru-RU" sz="1400" baseline="0" dirty="0" smtClean="0">
                          <a:effectLst/>
                        </a:rPr>
                        <a:t> указанной категории населения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7191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214313" y="0"/>
            <a:ext cx="8389937" cy="6858000"/>
          </a:xfrm>
        </p:spPr>
        <p:txBody>
          <a:bodyPr rtlCol="0">
            <a:normAutofit fontScale="85000"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altLang="ru-RU" b="1" dirty="0" smtClean="0">
              <a:solidFill>
                <a:srgbClr val="33CCFF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altLang="ru-RU" b="1" i="1" dirty="0" smtClean="0">
              <a:solidFill>
                <a:srgbClr val="33CCFF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«Бюджет для граждан» - документ,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разработанный в целях: 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altLang="ru-RU" i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- предоставления гражданам актуальной информации о бюджете и отчете об его исполнении в доступной и простой для понимания форме;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altLang="ru-RU" i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обеспечения  прозрачности и открытости бюджета и бюджетного процесса; </a:t>
            </a:r>
            <a:endParaRPr lang="en-US" altLang="ru-RU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altLang="ru-RU" i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 привлечения граждан города к участию в обсуждении вопросов формирования бюджета города и его исполнения.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sz="2800" i="1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Представленная информация предназначена и будет полезна для различных категорий населения, так как местный бюджет затрагивает интересы каждого жителя города.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altLang="ru-RU" dirty="0" smtClean="0">
              <a:solidFill>
                <a:srgbClr val="33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7913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76673"/>
            <a:ext cx="6511925" cy="7200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000" dirty="0" smtClean="0"/>
              <a:t>Муниципальная программа «Социальная поддержка граждан»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072311"/>
              </p:ext>
            </p:extLst>
          </p:nvPr>
        </p:nvGraphicFramePr>
        <p:xfrm>
          <a:off x="1143000" y="3557880"/>
          <a:ext cx="7245424" cy="2765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4097"/>
                <a:gridCol w="4384778"/>
                <a:gridCol w="1191058"/>
                <a:gridCol w="1095491"/>
              </a:tblGrid>
              <a:tr h="733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2023год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(план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2023 </a:t>
                      </a:r>
                      <a:r>
                        <a:rPr lang="ru-RU" sz="1400" dirty="0">
                          <a:effectLst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</a:tr>
              <a:tr h="653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Временное трудоустройство-несовершеннолетних в возрасте от 14 до 18 </a:t>
                      </a:r>
                      <a:r>
                        <a:rPr lang="ru-RU" sz="1400" dirty="0" smtClean="0">
                          <a:effectLst/>
                        </a:rPr>
                        <a:t>лет (чел)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</a:tr>
              <a:tr h="642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Число малоимущих заявителей</a:t>
                      </a:r>
                      <a:r>
                        <a:rPr lang="ru-RU" sz="1400" baseline="0" dirty="0" smtClean="0">
                          <a:effectLst/>
                        </a:rPr>
                        <a:t> на получение социальных пособий (чел.)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 проведенных общественных акций и мероприятий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</a:tr>
            </a:tbl>
          </a:graphicData>
        </a:graphic>
      </p:graphicFrame>
      <p:sp>
        <p:nvSpPr>
          <p:cNvPr id="33845" name="Rectangle 1"/>
          <p:cNvSpPr>
            <a:spLocks noChangeArrowheads="1"/>
          </p:cNvSpPr>
          <p:nvPr/>
        </p:nvSpPr>
        <p:spPr bwMode="auto">
          <a:xfrm>
            <a:off x="1143000" y="130843"/>
            <a:ext cx="713689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600" dirty="0" smtClean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600" dirty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600" dirty="0" smtClean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600" dirty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Цель : Создание системы социальной поддержки граждан, испытывающих временные 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трудности  и нуждающихся  в социальной помощи 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Задачи: 1. Оказание помощи гражданам, находящимся в трудной жизненной ситуации;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2. Поддержка социально-ориентированных некоммерческих организации;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3. Приобщение к труду несовершеннолетних граждан и   поддержка безработных граждан.</a:t>
            </a:r>
            <a:endParaRPr lang="ru-RU" sz="600" dirty="0" smtClean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688283"/>
              </p:ext>
            </p:extLst>
          </p:nvPr>
        </p:nvGraphicFramePr>
        <p:xfrm>
          <a:off x="1143000" y="2852936"/>
          <a:ext cx="7042118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2015"/>
                <a:gridCol w="1519517"/>
                <a:gridCol w="1550586"/>
              </a:tblGrid>
              <a:tr h="2330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Объем </a:t>
                      </a:r>
                      <a:r>
                        <a:rPr lang="ru-RU" sz="1200" dirty="0">
                          <a:effectLst/>
                        </a:rPr>
                        <a:t>финансирования </a:t>
                      </a:r>
                      <a:r>
                        <a:rPr lang="ru-RU" sz="1200" dirty="0" smtClean="0">
                          <a:effectLst/>
                        </a:rPr>
                        <a:t> 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2023год  (план)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2023 год  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3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3061,9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2994,0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854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848872" cy="57606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dirty="0" smtClean="0"/>
              <a:t>Муниципальная программа «Управление муниципальными финансами»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433713"/>
              </p:ext>
            </p:extLst>
          </p:nvPr>
        </p:nvGraphicFramePr>
        <p:xfrm>
          <a:off x="971600" y="3645024"/>
          <a:ext cx="7560840" cy="29265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3122"/>
                <a:gridCol w="921061"/>
                <a:gridCol w="856657"/>
              </a:tblGrid>
              <a:tr h="3600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2023(план)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2023(факт)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5893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Темп роста налоговых и неналоговых доходов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бюджета МО «Город Адыгейск» (к предыдущему году),%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011" marR="45011" marT="0" marB="0"/>
                </a:tc>
              </a:tr>
              <a:tr h="4907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налоговых и неналоговых доходов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бюджета МО «Город Адыгейск</a:t>
                      </a:r>
                      <a:r>
                        <a:rPr lang="ru-RU" sz="1400" dirty="0" smtClean="0">
                          <a:effectLst/>
                        </a:rPr>
                        <a:t>»  на одного жителя (рублей)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11910,9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011" marR="45011" marT="0" marB="0"/>
                </a:tc>
              </a:tr>
              <a:tr h="4907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Расходы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бюджета МО «Город Адыгейск» в расчете на 1 жителя, </a:t>
                      </a:r>
                      <a:r>
                        <a:rPr lang="ru-RU" sz="1400" dirty="0" smtClean="0">
                          <a:effectLst/>
                        </a:rPr>
                        <a:t> (рублей)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53814,3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011" marR="45011" marT="0" marB="0"/>
                </a:tc>
              </a:tr>
              <a:tr h="372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Муниципальный </a:t>
                      </a:r>
                      <a:r>
                        <a:rPr lang="ru-RU" sz="1400" dirty="0" smtClean="0">
                          <a:effectLst/>
                        </a:rPr>
                        <a:t> долг </a:t>
                      </a:r>
                      <a:r>
                        <a:rPr lang="ru-RU" sz="1400" dirty="0">
                          <a:effectLst/>
                        </a:rPr>
                        <a:t>МО «Город Адыгейск» на 1 жителя, </a:t>
                      </a:r>
                      <a:r>
                        <a:rPr lang="ru-RU" sz="1400" dirty="0" smtClean="0">
                          <a:effectLst/>
                        </a:rPr>
                        <a:t>(рублей)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 2700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1826,1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011" marR="45011" marT="0" marB="0"/>
                </a:tc>
              </a:tr>
              <a:tr h="5049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Уровень открытости бюджетных</a:t>
                      </a:r>
                      <a:r>
                        <a:rPr lang="ru-RU" sz="1400" baseline="0" dirty="0" smtClean="0">
                          <a:effectLst/>
                        </a:rPr>
                        <a:t> данных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 ниже 2 группы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группа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011" marR="45011" marT="0" marB="0"/>
                </a:tc>
              </a:tr>
            </a:tbl>
          </a:graphicData>
        </a:graphic>
      </p:graphicFrame>
      <p:sp>
        <p:nvSpPr>
          <p:cNvPr id="28726" name="Rectangle 4"/>
          <p:cNvSpPr>
            <a:spLocks noChangeArrowheads="1"/>
          </p:cNvSpPr>
          <p:nvPr/>
        </p:nvSpPr>
        <p:spPr bwMode="auto">
          <a:xfrm>
            <a:off x="1143000" y="1341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smtClean="0">
              <a:solidFill>
                <a:prstClr val="black"/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389392424"/>
              </p:ext>
            </p:extLst>
          </p:nvPr>
        </p:nvGraphicFramePr>
        <p:xfrm>
          <a:off x="1524000" y="980728"/>
          <a:ext cx="609600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842371"/>
              </p:ext>
            </p:extLst>
          </p:nvPr>
        </p:nvGraphicFramePr>
        <p:xfrm>
          <a:off x="1143000" y="2852936"/>
          <a:ext cx="7042118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2015"/>
                <a:gridCol w="1519517"/>
                <a:gridCol w="1550586"/>
              </a:tblGrid>
              <a:tr h="2330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Объем </a:t>
                      </a:r>
                      <a:r>
                        <a:rPr lang="ru-RU" sz="1200" dirty="0">
                          <a:effectLst/>
                        </a:rPr>
                        <a:t>финансирования </a:t>
                      </a:r>
                      <a:r>
                        <a:rPr lang="ru-RU" sz="1200" dirty="0" smtClean="0">
                          <a:effectLst/>
                        </a:rPr>
                        <a:t> 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2023год  (план)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2023 год  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3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6236,2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6027,1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0301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848872" cy="50405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2000" dirty="0" smtClean="0"/>
              <a:t>Муниципальная программа «Информатизация»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232344"/>
              </p:ext>
            </p:extLst>
          </p:nvPr>
        </p:nvGraphicFramePr>
        <p:xfrm>
          <a:off x="714348" y="3857627"/>
          <a:ext cx="7818092" cy="1905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14247"/>
                <a:gridCol w="934598"/>
                <a:gridCol w="869247"/>
              </a:tblGrid>
              <a:tr h="6464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Целевые показатели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</a:rPr>
                        <a:t>2023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</a:rPr>
                        <a:t>(план)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</a:rPr>
                        <a:t>2023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</a:rPr>
                        <a:t>(факт)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380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Замена устаревших персональных компьютеров, печатающих устройств, серверов и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комплектующих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чение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современным ПО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современной компьютерной техники %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0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рабочих мест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 установленным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антивирусным обеспечением шт.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8726" name="Rectangle 4"/>
          <p:cNvSpPr>
            <a:spLocks noChangeArrowheads="1"/>
          </p:cNvSpPr>
          <p:nvPr/>
        </p:nvSpPr>
        <p:spPr bwMode="auto">
          <a:xfrm>
            <a:off x="1143000" y="1341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smtClean="0">
              <a:solidFill>
                <a:prstClr val="black"/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809755169"/>
              </p:ext>
            </p:extLst>
          </p:nvPr>
        </p:nvGraphicFramePr>
        <p:xfrm>
          <a:off x="1524000" y="980728"/>
          <a:ext cx="609600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710009"/>
              </p:ext>
            </p:extLst>
          </p:nvPr>
        </p:nvGraphicFramePr>
        <p:xfrm>
          <a:off x="1143000" y="2852936"/>
          <a:ext cx="7042118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2015"/>
                <a:gridCol w="1519517"/>
                <a:gridCol w="1550586"/>
              </a:tblGrid>
              <a:tr h="2330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Объем </a:t>
                      </a:r>
                      <a:r>
                        <a:rPr lang="ru-RU" sz="1600" dirty="0">
                          <a:effectLst/>
                        </a:rPr>
                        <a:t>финансирования </a:t>
                      </a:r>
                      <a:r>
                        <a:rPr lang="ru-RU" sz="1600" dirty="0" smtClean="0">
                          <a:effectLst/>
                        </a:rPr>
                        <a:t>  программы </a:t>
                      </a:r>
                      <a:r>
                        <a:rPr lang="ru-RU" sz="1600" dirty="0">
                          <a:effectLst/>
                        </a:rPr>
                        <a:t>(</a:t>
                      </a:r>
                      <a:r>
                        <a:rPr lang="ru-RU" sz="1600" dirty="0" err="1" smtClean="0">
                          <a:effectLst/>
                        </a:rPr>
                        <a:t>тыс.руб</a:t>
                      </a:r>
                      <a:r>
                        <a:rPr lang="ru-RU" sz="1600" dirty="0" smtClean="0">
                          <a:effectLst/>
                        </a:rPr>
                        <a:t>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2023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год  (план)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2023 год факт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3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430,0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429,9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1742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4"/>
            <a:ext cx="6511925" cy="122413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Муниципальная программа  «Развитие дорожного хозяйства , обеспечение сохранности автомобильных дорог и повышение безопасности дорожного движения» </a:t>
            </a:r>
            <a:br>
              <a:rPr lang="ru-RU" sz="1800" dirty="0" smtClean="0"/>
            </a:br>
            <a:r>
              <a:rPr lang="ru-RU" sz="1600" dirty="0" smtClean="0"/>
              <a:t>Цель: сохранение и развитие автомобильных дорог общего пользования  и повышение  уровня безопасности дорожного движения в МО «Город Адыгейск»</a:t>
            </a:r>
            <a:br>
              <a:rPr lang="ru-RU" sz="1600" dirty="0" smtClean="0"/>
            </a:br>
            <a:r>
              <a:rPr lang="ru-RU" sz="1400" b="0" dirty="0" smtClean="0"/>
              <a:t>Задачи: 1. Повышение уровня транспортно-эксплуатационного состояния сети автомобильных дорог;</a:t>
            </a:r>
            <a:br>
              <a:rPr lang="ru-RU" sz="1400" b="0" dirty="0" smtClean="0"/>
            </a:br>
            <a:r>
              <a:rPr lang="ru-RU" sz="1400" b="0" dirty="0" smtClean="0"/>
              <a:t>2. Повышение уровня безопасности дорожного движения</a:t>
            </a:r>
            <a:endParaRPr lang="ru-RU" sz="14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771556"/>
              </p:ext>
            </p:extLst>
          </p:nvPr>
        </p:nvGraphicFramePr>
        <p:xfrm>
          <a:off x="467544" y="2492896"/>
          <a:ext cx="8065071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50374"/>
                <a:gridCol w="1584264"/>
                <a:gridCol w="1630433"/>
              </a:tblGrid>
              <a:tr h="29404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Объем финансирования </a:t>
                      </a:r>
                      <a:r>
                        <a:rPr lang="ru-RU" sz="1200" dirty="0" smtClean="0">
                          <a:effectLst/>
                        </a:rPr>
                        <a:t> 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2023год (</a:t>
                      </a:r>
                      <a:r>
                        <a:rPr lang="ru-RU" sz="1200" dirty="0">
                          <a:effectLst/>
                        </a:rPr>
                        <a:t>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2023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год 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82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7846,2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7568,7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572845"/>
              </p:ext>
            </p:extLst>
          </p:nvPr>
        </p:nvGraphicFramePr>
        <p:xfrm>
          <a:off x="467543" y="3140968"/>
          <a:ext cx="8136905" cy="2376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5759"/>
                <a:gridCol w="918353"/>
                <a:gridCol w="982793"/>
              </a:tblGrid>
              <a:tr h="595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2023год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(план</a:t>
                      </a:r>
                      <a:r>
                        <a:rPr lang="ru-RU" sz="1200" dirty="0" smtClean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2023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год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1121173"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Прирост протяженности сети автомобильных дорог общего пользования местного  значения на территории муниципального образования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 CYR"/>
                        </a:rPr>
                        <a:t>«Город Адыгейск»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, соответствующих нормативным требованиям к транспортно-эксплуатационным показателям,  в результате капитального ремонта и ремонта автомобильных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дорог (%)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6,08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492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9713"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Общая протяженность автомобильных дорог, соответствующих нормативным требованиям к транспортно-эксплуатационным показателям на 31 декабря отчетного  года(км)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38,91 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37,33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5178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4"/>
            <a:ext cx="6511925" cy="93610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Муниципальная программа  «Благоустройство МО «Город Адыгейск»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600" dirty="0" smtClean="0"/>
              <a:t>Цель: Совершенствование системы комплексного благоустройства территории  МО «Город Адыгейск»</a:t>
            </a:r>
            <a:br>
              <a:rPr lang="ru-RU" sz="1600" dirty="0" smtClean="0"/>
            </a:br>
            <a:r>
              <a:rPr lang="ru-RU" sz="1400" b="0" dirty="0" smtClean="0"/>
              <a:t>Задачи: 1. Приведение в качественное состояние территории и элементов благоустройства;</a:t>
            </a:r>
            <a:br>
              <a:rPr lang="ru-RU" sz="1400" b="0" dirty="0" smtClean="0"/>
            </a:br>
            <a:r>
              <a:rPr lang="ru-RU" sz="1400" b="0" dirty="0" smtClean="0"/>
              <a:t>2. Организация взаимодействия между предприятиями, организациями и учреждениями при решении вопросов благоустройства территории МО «Город Адыгейск»</a:t>
            </a:r>
            <a:endParaRPr lang="ru-RU" sz="14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394799"/>
              </p:ext>
            </p:extLst>
          </p:nvPr>
        </p:nvGraphicFramePr>
        <p:xfrm>
          <a:off x="1187450" y="2924944"/>
          <a:ext cx="7344991" cy="864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33530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Объем финансирования </a:t>
                      </a:r>
                      <a:r>
                        <a:rPr lang="ru-RU" sz="1200" dirty="0" smtClean="0">
                          <a:effectLst/>
                        </a:rPr>
                        <a:t> 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2023 год (</a:t>
                      </a:r>
                      <a:r>
                        <a:rPr lang="ru-RU" sz="1200" dirty="0">
                          <a:effectLst/>
                        </a:rPr>
                        <a:t>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2023 год 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287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27178,2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25492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784907"/>
              </p:ext>
            </p:extLst>
          </p:nvPr>
        </p:nvGraphicFramePr>
        <p:xfrm>
          <a:off x="1187450" y="3861048"/>
          <a:ext cx="7272983" cy="2290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5897"/>
                <a:gridCol w="1163170"/>
                <a:gridCol w="1163916"/>
              </a:tblGrid>
              <a:tr h="683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2023год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2023 год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324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Озеленение  (</a:t>
                      </a:r>
                      <a:r>
                        <a:rPr lang="ru-RU" sz="1200" i="1" dirty="0" smtClean="0">
                          <a:effectLst/>
                        </a:rPr>
                        <a:t>деревья и кустарники</a:t>
                      </a:r>
                      <a:r>
                        <a:rPr lang="ru-RU" sz="1400" dirty="0" smtClean="0">
                          <a:effectLst/>
                        </a:rPr>
                        <a:t>) (</a:t>
                      </a:r>
                      <a:r>
                        <a:rPr lang="ru-RU" sz="1400" dirty="0" err="1" smtClean="0">
                          <a:effectLst/>
                        </a:rPr>
                        <a:t>шт</a:t>
                      </a:r>
                      <a:r>
                        <a:rPr lang="ru-RU" sz="1400" dirty="0" smtClean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Площадь убираемой территории мест захоронения </a:t>
                      </a:r>
                      <a:r>
                        <a:rPr lang="ru-R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400" baseline="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тыс.кв.м</a:t>
                      </a:r>
                      <a:r>
                        <a:rPr lang="ru-R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.)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Количество израсходованной</a:t>
                      </a:r>
                      <a:r>
                        <a:rPr lang="ru-RU" sz="1400" baseline="0" dirty="0" smtClean="0">
                          <a:effectLst/>
                        </a:rPr>
                        <a:t> электроэнергии </a:t>
                      </a:r>
                      <a:r>
                        <a:rPr lang="ru-RU" sz="1400" dirty="0" smtClean="0">
                          <a:effectLst/>
                        </a:rPr>
                        <a:t>(</a:t>
                      </a:r>
                      <a:r>
                        <a:rPr lang="ru-RU" sz="1400" dirty="0" err="1" smtClean="0">
                          <a:effectLst/>
                        </a:rPr>
                        <a:t>тыс.квт</a:t>
                      </a:r>
                      <a:r>
                        <a:rPr lang="ru-RU" sz="1400" dirty="0" smtClean="0">
                          <a:effectLst/>
                        </a:rPr>
                        <a:t>/ч)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300" kern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698</a:t>
                      </a:r>
                      <a:endParaRPr lang="ru-RU" sz="1200" kern="50" dirty="0">
                        <a:solidFill>
                          <a:srgbClr val="000000"/>
                        </a:solidFill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3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664</a:t>
                      </a:r>
                      <a:endParaRPr lang="ru-RU" sz="1200" kern="50" dirty="0">
                        <a:solidFill>
                          <a:srgbClr val="000000"/>
                        </a:solidFill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Санитарная очистка территории  города </a:t>
                      </a: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4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тыс.кв.м</a:t>
                      </a: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5968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4"/>
            <a:ext cx="6511925" cy="93610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Муниципальная программа  «Поддержка и развитие средств массовой информации»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Цель: Расширение степени информированности населения МО «Город Адыгейск»</a:t>
            </a:r>
            <a:br>
              <a:rPr lang="ru-RU" sz="1800" dirty="0" smtClean="0"/>
            </a:br>
            <a:r>
              <a:rPr lang="ru-RU" sz="1800" b="0" dirty="0" smtClean="0"/>
              <a:t>Задачи: 1. Опубликование официальной информации;</a:t>
            </a:r>
            <a:br>
              <a:rPr lang="ru-RU" sz="1800" b="0" dirty="0" smtClean="0"/>
            </a:br>
            <a:r>
              <a:rPr lang="ru-RU" sz="1800" b="0" dirty="0" smtClean="0"/>
              <a:t>2. Информирование населения о процессах, происходящих в общественно-политической, социально-экономической и культурной жизни муниципального образования</a:t>
            </a:r>
            <a:endParaRPr lang="ru-RU" sz="18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028327"/>
              </p:ext>
            </p:extLst>
          </p:nvPr>
        </p:nvGraphicFramePr>
        <p:xfrm>
          <a:off x="1187450" y="2924944"/>
          <a:ext cx="7344991" cy="864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33530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Объем финансирования </a:t>
                      </a:r>
                      <a:r>
                        <a:rPr lang="ru-RU" sz="1600" dirty="0" smtClean="0">
                          <a:effectLst/>
                        </a:rPr>
                        <a:t>  программы </a:t>
                      </a:r>
                      <a:r>
                        <a:rPr lang="ru-RU" sz="1600" dirty="0">
                          <a:effectLst/>
                        </a:rPr>
                        <a:t>(</a:t>
                      </a:r>
                      <a:r>
                        <a:rPr lang="ru-RU" sz="1600" dirty="0" err="1" smtClean="0">
                          <a:effectLst/>
                        </a:rPr>
                        <a:t>тыс.руб</a:t>
                      </a:r>
                      <a:r>
                        <a:rPr lang="ru-RU" sz="1600" dirty="0" smtClean="0">
                          <a:effectLst/>
                        </a:rPr>
                        <a:t>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2023год (</a:t>
                      </a:r>
                      <a:r>
                        <a:rPr lang="ru-RU" sz="1600" dirty="0">
                          <a:effectLst/>
                        </a:rPr>
                        <a:t>план)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2023год 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287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5294,0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5294,0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680524"/>
              </p:ext>
            </p:extLst>
          </p:nvPr>
        </p:nvGraphicFramePr>
        <p:xfrm>
          <a:off x="1187450" y="3861048"/>
          <a:ext cx="7272983" cy="2043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5897"/>
                <a:gridCol w="1163170"/>
                <a:gridCol w="1163916"/>
              </a:tblGrid>
              <a:tr h="683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Целевые показатели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2023год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2023год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496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Количество номеров газеты в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06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Доведение тиража газеты в год не менее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1130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0725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5"/>
            <a:ext cx="7242621" cy="72008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Муниципальная программа  «Обеспечение  доступным  и комфортным жильём »</a:t>
            </a:r>
            <a:br>
              <a:rPr lang="ru-RU" sz="2000" dirty="0" smtClean="0"/>
            </a:br>
            <a:r>
              <a:rPr lang="ru-RU" sz="1600" b="0" dirty="0" smtClean="0"/>
              <a:t>Цель: Обеспечение жильём детей-сирот и детей, оставшихся без попечения родителей и лиц из их числа;</a:t>
            </a:r>
            <a:br>
              <a:rPr lang="ru-RU" sz="1600" b="0" dirty="0" smtClean="0"/>
            </a:br>
            <a:r>
              <a:rPr lang="ru-RU" sz="1600" b="0" dirty="0" smtClean="0"/>
              <a:t>Обеспечение инженерной инфраструктурой земельных участков выделяемых семьям имеющих трех и более детей;</a:t>
            </a:r>
            <a:br>
              <a:rPr lang="ru-RU" sz="1600" b="0" dirty="0" smtClean="0"/>
            </a:br>
            <a:r>
              <a:rPr lang="ru-RU" sz="1600" b="0" dirty="0" smtClean="0"/>
              <a:t>Обеспечение  механизма предоставления молодым семьям социальных выплат на приобретение жилья .</a:t>
            </a:r>
            <a:br>
              <a:rPr lang="ru-RU" sz="1600" b="0" dirty="0" smtClean="0"/>
            </a:br>
            <a:endParaRPr lang="ru-RU" sz="16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075286"/>
              </p:ext>
            </p:extLst>
          </p:nvPr>
        </p:nvGraphicFramePr>
        <p:xfrm>
          <a:off x="827584" y="2348880"/>
          <a:ext cx="7921055" cy="864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4530"/>
                <a:gridCol w="1599949"/>
                <a:gridCol w="1646576"/>
              </a:tblGrid>
              <a:tr h="43104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финансирования </a:t>
                      </a:r>
                      <a:r>
                        <a:rPr lang="ru-RU" sz="1400" dirty="0" smtClean="0">
                          <a:effectLst/>
                        </a:rPr>
                        <a:t>  программы </a:t>
                      </a:r>
                      <a:r>
                        <a:rPr lang="ru-RU" sz="1400" dirty="0">
                          <a:effectLst/>
                        </a:rPr>
                        <a:t>(</a:t>
                      </a:r>
                      <a:r>
                        <a:rPr lang="ru-RU" sz="1400" dirty="0" err="1" smtClean="0">
                          <a:effectLst/>
                        </a:rPr>
                        <a:t>тыс.руб</a:t>
                      </a:r>
                      <a:r>
                        <a:rPr lang="ru-RU" sz="1400" dirty="0" smtClean="0">
                          <a:effectLst/>
                        </a:rPr>
                        <a:t>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2023год (</a:t>
                      </a:r>
                      <a:r>
                        <a:rPr lang="ru-RU" sz="1400" dirty="0">
                          <a:effectLst/>
                        </a:rPr>
                        <a:t>план)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2023год 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330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34995,8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34995,8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246273"/>
              </p:ext>
            </p:extLst>
          </p:nvPr>
        </p:nvGraphicFramePr>
        <p:xfrm>
          <a:off x="683565" y="3717032"/>
          <a:ext cx="8208914" cy="2859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2364"/>
                <a:gridCol w="1312854"/>
                <a:gridCol w="1313696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j-lt"/>
                        </a:rPr>
                        <a:t>Целевые показатели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2023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(план</a:t>
                      </a:r>
                      <a:r>
                        <a:rPr lang="ru-RU" sz="1600" dirty="0" smtClean="0">
                          <a:effectLst/>
                        </a:rPr>
                        <a:t>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2023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392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Обеспечение жильем детей –сирот (человек)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j-lt"/>
                        </a:rPr>
                        <a:t>Улучшение  жилищных  условий   молодых   семей (семей)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Доведение уровня обеспеченности</a:t>
                      </a:r>
                      <a:r>
                        <a:rPr lang="ru-RU" sz="1600" b="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инженерной инфраструктурой земельных участков, выделяемых семьям, имеющих трех и более детей до 100% путем строительства сетей: водоснабжения, газоснабжения, электроснабжения и автомобильных дорог,(%)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0987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496945" cy="93610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Муниципальная программа  «Противодействие коррупции»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Цель: Обеспечение прав и законных интересов жителей МО «Город Адыгейск», предупреждение коррупционных правонарушений,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0" dirty="0" smtClean="0"/>
              <a:t>Задачи: </a:t>
            </a:r>
            <a:br>
              <a:rPr lang="ru-RU" sz="1800" b="0" dirty="0" smtClean="0"/>
            </a:br>
            <a:r>
              <a:rPr lang="ru-RU" sz="1800" b="0" dirty="0" smtClean="0"/>
              <a:t> 1. Создание в МО «Город Адыгейск»  комплексной системы противодействия коррупции;  </a:t>
            </a:r>
            <a:br>
              <a:rPr lang="ru-RU" sz="1800" b="0" dirty="0" smtClean="0"/>
            </a:br>
            <a:r>
              <a:rPr lang="ru-RU" sz="1800" b="0" dirty="0" smtClean="0"/>
              <a:t>2. Совершенствование правового регулирования в сфере противодействия коррупции;</a:t>
            </a:r>
            <a:br>
              <a:rPr lang="ru-RU" sz="1800" b="0" dirty="0" smtClean="0"/>
            </a:br>
            <a:r>
              <a:rPr lang="ru-RU" sz="1800" b="0" dirty="0" smtClean="0"/>
              <a:t>3. Формирование нетерпимости по отношению к проявлениям коррупции;</a:t>
            </a:r>
            <a:br>
              <a:rPr lang="ru-RU" sz="1800" b="0" dirty="0" smtClean="0"/>
            </a:br>
            <a:r>
              <a:rPr lang="ru-RU" sz="1800" b="0" dirty="0" smtClean="0"/>
              <a:t>4. Обеспечение прозрачности деятельности органов местного самоуправления.</a:t>
            </a:r>
            <a:endParaRPr lang="ru-RU" sz="18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661394"/>
              </p:ext>
            </p:extLst>
          </p:nvPr>
        </p:nvGraphicFramePr>
        <p:xfrm>
          <a:off x="1187450" y="2780929"/>
          <a:ext cx="7344991" cy="792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44410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финансирования </a:t>
                      </a:r>
                      <a:r>
                        <a:rPr lang="ru-RU" sz="1400" dirty="0" smtClean="0">
                          <a:effectLst/>
                        </a:rPr>
                        <a:t>  программы </a:t>
                      </a:r>
                      <a:r>
                        <a:rPr lang="ru-RU" sz="1400" dirty="0">
                          <a:effectLst/>
                        </a:rPr>
                        <a:t>(</a:t>
                      </a:r>
                      <a:r>
                        <a:rPr lang="ru-RU" sz="1400" dirty="0" err="1" smtClean="0">
                          <a:effectLst/>
                        </a:rPr>
                        <a:t>тыс.руб</a:t>
                      </a:r>
                      <a:r>
                        <a:rPr lang="ru-RU" sz="1400" dirty="0" smtClean="0">
                          <a:effectLst/>
                        </a:rPr>
                        <a:t>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2023г (</a:t>
                      </a:r>
                      <a:r>
                        <a:rPr lang="ru-RU" sz="1400" dirty="0">
                          <a:effectLst/>
                        </a:rPr>
                        <a:t>план)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2023год 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7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50,0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761388"/>
              </p:ext>
            </p:extLst>
          </p:nvPr>
        </p:nvGraphicFramePr>
        <p:xfrm>
          <a:off x="1259632" y="3789041"/>
          <a:ext cx="7272808" cy="3003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5778"/>
                <a:gridCol w="1163142"/>
                <a:gridCol w="1163888"/>
              </a:tblGrid>
              <a:tr h="684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2023год (</a:t>
                      </a:r>
                      <a:r>
                        <a:rPr lang="ru-RU" sz="1400" dirty="0">
                          <a:effectLst/>
                        </a:rPr>
                        <a:t>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2023год 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64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Публикации в СМИ</a:t>
                      </a:r>
                      <a:r>
                        <a:rPr lang="ru-RU" sz="14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 материалов о деятельности органов местного самоуправления о проводимой работе по противодействию коррупции и о реализации Программы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7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7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64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Количество прошедших</a:t>
                      </a:r>
                      <a:r>
                        <a:rPr lang="ru-RU" sz="14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обучение на семинарах или курсах по вопросам, связанным с возможным проявлением коррупции, размещением муниципального заказа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39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Проведение заседаний комиссии по противодействию коррупции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1310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5"/>
            <a:ext cx="6511925" cy="792088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 smtClean="0">
                <a:effectLst/>
              </a:rPr>
              <a:t>МУНИЦИПАЛЬНАЯ  ПРОГРАММА «АПК «Безопасный город» </a:t>
            </a:r>
            <a:br>
              <a:rPr lang="ru-RU" sz="1800" dirty="0" smtClean="0">
                <a:effectLst/>
              </a:rPr>
            </a:br>
            <a:endParaRPr lang="ru-RU" sz="1800" dirty="0"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379261"/>
              </p:ext>
            </p:extLst>
          </p:nvPr>
        </p:nvGraphicFramePr>
        <p:xfrm>
          <a:off x="900111" y="1989138"/>
          <a:ext cx="7920038" cy="8540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633450"/>
                <a:gridCol w="1643294"/>
                <a:gridCol w="1643294"/>
              </a:tblGrid>
              <a:tr h="587375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effectLst/>
                        </a:rPr>
                        <a:t>Объем финансирования муниципальной программы (тыс. рублей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242" marR="48242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 smtClean="0">
                          <a:effectLst/>
                        </a:rPr>
                        <a:t>2023год                     </a:t>
                      </a:r>
                      <a:r>
                        <a:rPr lang="ru-RU" sz="1400" spc="10" dirty="0">
                          <a:effectLst/>
                        </a:rPr>
                        <a:t>(план)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242" marR="48242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 smtClean="0">
                          <a:effectLst/>
                        </a:rPr>
                        <a:t>2023год                (факт)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242" marR="48242" marT="0" marB="0"/>
                </a:tc>
              </a:tr>
              <a:tr h="266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 smtClean="0">
                          <a:effectLst/>
                        </a:rPr>
                        <a:t>17625,3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242" marR="48242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 smtClean="0">
                          <a:effectLst/>
                        </a:rPr>
                        <a:t>17569,3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242" marR="48242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338618"/>
              </p:ext>
            </p:extLst>
          </p:nvPr>
        </p:nvGraphicFramePr>
        <p:xfrm>
          <a:off x="755650" y="2924175"/>
          <a:ext cx="8064500" cy="366798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690729"/>
                <a:gridCol w="1026216"/>
                <a:gridCol w="713230"/>
                <a:gridCol w="634325"/>
              </a:tblGrid>
              <a:tr h="432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Наименование целевых показателей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Ед. измерения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</a:rPr>
                        <a:t>2023г. план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</a:rPr>
                        <a:t>2023г.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факт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84693">
                <a:tc>
                  <a:txBody>
                    <a:bodyPr/>
                    <a:lstStyle/>
                    <a:p>
                      <a:pPr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Уровень доверия населения к деятельности администрации МО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«Город Адыгейск» в сфере по обеспечению безопасности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b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2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Количество преступлений, связанных с угрозой жизни, здоровью и имуществу граждан, хулиганством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Шт.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Доля раскрытых преступлений, совершенных на улицах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b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7,9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Количество преступлений, совершенных несовершеннолетними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Шт.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2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Количество преступлений, совершенных на улицах, раскрытых с применением средств АПК «Безопасный город»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Шт.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95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Количество ДТП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Шт.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Количество ДТП со смертельным исходом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</a:rPr>
                        <a:t>Шт.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761" name="Rectangle 1"/>
          <p:cNvSpPr>
            <a:spLocks noChangeArrowheads="1"/>
          </p:cNvSpPr>
          <p:nvPr/>
        </p:nvSpPr>
        <p:spPr bwMode="auto">
          <a:xfrm>
            <a:off x="1116013" y="1192213"/>
            <a:ext cx="7704137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1600">
                <a:solidFill>
                  <a:srgbClr val="2D2D2D"/>
                </a:solidFill>
                <a:latin typeface="Monotype Corsiva" pitchFamily="66" charset="0"/>
                <a:cs typeface="Times New Roman" pitchFamily="18" charset="0"/>
              </a:rPr>
              <a:t>Цель:  </a:t>
            </a:r>
            <a:r>
              <a:rPr lang="ru-RU" sz="1600" b="1">
                <a:solidFill>
                  <a:srgbClr val="2D2D2D"/>
                </a:solidFill>
                <a:latin typeface="Monotype Corsiva" pitchFamily="66" charset="0"/>
                <a:cs typeface="Times New Roman" pitchFamily="18" charset="0"/>
              </a:rPr>
              <a:t>Создание комплексной системы обеспечения безопасности населения на территории </a:t>
            </a:r>
          </a:p>
          <a:p>
            <a:pPr algn="ctr"/>
            <a:r>
              <a:rPr lang="ru-RU" sz="1600" b="1">
                <a:solidFill>
                  <a:srgbClr val="2D2D2D"/>
                </a:solidFill>
                <a:latin typeface="Monotype Corsiva" pitchFamily="66" charset="0"/>
                <a:cs typeface="Times New Roman" pitchFamily="18" charset="0"/>
              </a:rPr>
              <a:t>МО « Город Адыгейск»</a:t>
            </a:r>
            <a:endParaRPr lang="ru-RU" sz="1600">
              <a:latin typeface="Monotype Corsiva" pitchFamily="66" charset="0"/>
              <a:cs typeface="Times New Roman" pitchFamily="18" charset="0"/>
            </a:endParaRPr>
          </a:p>
          <a:p>
            <a:pPr algn="ctr"/>
            <a:r>
              <a:rPr lang="ru-RU" sz="1600">
                <a:latin typeface="Monotype Corsiva" pitchFamily="66" charset="0"/>
                <a:cs typeface="Times New Roman" pitchFamily="18" charset="0"/>
              </a:rPr>
              <a:t>                                                         тыс.руб.                                                    </a:t>
            </a:r>
            <a:endParaRPr lang="ru-RU" sz="160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1816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496945" cy="93610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Муниципальная программа  «Энергосбережения и повышение энергетической эффективности»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600" dirty="0" smtClean="0"/>
              <a:t>Цель: Обеспечение рационального использования топливно-энергетических ресурсов за счет реализации энергосберегающих мероприятий, повышение энергетической эффективности на территории МО «Город Адыгейск».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600" b="0" dirty="0" smtClean="0"/>
              <a:t>Задачи: </a:t>
            </a:r>
            <a:br>
              <a:rPr lang="ru-RU" sz="1600" b="0" dirty="0" smtClean="0"/>
            </a:br>
            <a:r>
              <a:rPr lang="ru-RU" sz="1600" b="0" dirty="0" smtClean="0"/>
              <a:t> 1. Обеспечение устойчивого  процесса повышения эффективности  энергопотребления;  </a:t>
            </a:r>
            <a:br>
              <a:rPr lang="ru-RU" sz="1600" b="0" dirty="0" smtClean="0"/>
            </a:br>
            <a:r>
              <a:rPr lang="ru-RU" sz="1600" b="0" dirty="0" smtClean="0"/>
              <a:t>2. Создание  условий по  привлечению  различных  источников для финансирования  мероприятий по энергосбережению и повышению энергетической эффективности.</a:t>
            </a:r>
            <a:endParaRPr lang="ru-RU" sz="16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045924"/>
              </p:ext>
            </p:extLst>
          </p:nvPr>
        </p:nvGraphicFramePr>
        <p:xfrm>
          <a:off x="1357290" y="2857496"/>
          <a:ext cx="7175151" cy="1071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3696"/>
                <a:gridCol w="1562953"/>
                <a:gridCol w="1608502"/>
              </a:tblGrid>
              <a:tr h="60953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Объем финансирования </a:t>
                      </a:r>
                      <a:r>
                        <a:rPr lang="ru-RU" sz="1600" dirty="0" smtClean="0">
                          <a:effectLst/>
                        </a:rPr>
                        <a:t>  программы </a:t>
                      </a:r>
                      <a:r>
                        <a:rPr lang="ru-RU" sz="1600" dirty="0">
                          <a:effectLst/>
                        </a:rPr>
                        <a:t>(</a:t>
                      </a:r>
                      <a:r>
                        <a:rPr lang="ru-RU" sz="1600" dirty="0" err="1" smtClean="0">
                          <a:effectLst/>
                        </a:rPr>
                        <a:t>тыс.руб</a:t>
                      </a:r>
                      <a:r>
                        <a:rPr lang="ru-RU" sz="1600" dirty="0" smtClean="0">
                          <a:effectLst/>
                        </a:rPr>
                        <a:t>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2023год (</a:t>
                      </a:r>
                      <a:r>
                        <a:rPr lang="ru-RU" sz="1600" dirty="0">
                          <a:effectLst/>
                        </a:rPr>
                        <a:t>план)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2023год 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62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992,9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963,3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06620"/>
              </p:ext>
            </p:extLst>
          </p:nvPr>
        </p:nvGraphicFramePr>
        <p:xfrm>
          <a:off x="1285851" y="4000505"/>
          <a:ext cx="7318597" cy="2628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6916"/>
                <a:gridCol w="1170465"/>
                <a:gridCol w="1171216"/>
              </a:tblGrid>
              <a:tr h="854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Целевые показатели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2023 год (</a:t>
                      </a:r>
                      <a:r>
                        <a:rPr lang="ru-RU" sz="1600" dirty="0">
                          <a:effectLst/>
                        </a:rPr>
                        <a:t>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2023г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од 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360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Удельный расход электрической энергии в многоквартирных домах.(в расчете на 1 жителя)  (Квтч/м2)</a:t>
                      </a: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35,0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35,1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Удельный расход тепловой энергии в многоквартирных домах</a:t>
                      </a:r>
                      <a:r>
                        <a:rPr lang="ru-RU" sz="14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.(в расчете на 1 жителя) </a:t>
                      </a:r>
                      <a:r>
                        <a:rPr lang="ru-RU" sz="1400" b="0" i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(Гкал/м2)</a:t>
                      </a:r>
                      <a:endParaRPr lang="ru-RU" sz="1400" b="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0,083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0,10,84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69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Удельный</a:t>
                      </a:r>
                      <a:r>
                        <a:rPr lang="ru-RU" sz="1400" b="0" i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расход горячей воды в многоквартирных домах.(в расчете на 1 жителя) м3/чел.</a:t>
                      </a:r>
                      <a:endParaRPr lang="ru-RU" sz="1400" b="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25,4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25,25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6888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Выгнутая вверх стрелка 18"/>
          <p:cNvSpPr/>
          <p:nvPr/>
        </p:nvSpPr>
        <p:spPr>
          <a:xfrm>
            <a:off x="285750" y="1928813"/>
            <a:ext cx="8858250" cy="1428750"/>
          </a:xfrm>
          <a:prstGeom prst="curvedDownArrow">
            <a:avLst>
              <a:gd name="adj1" fmla="val 25000"/>
              <a:gd name="adj2" fmla="val 50000"/>
              <a:gd name="adj3" fmla="val 24999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prstClr val="black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960" y="184944"/>
            <a:ext cx="7520940" cy="729456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Глоссарии</a:t>
            </a:r>
            <a:endParaRPr lang="ru-RU" i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88" y="764703"/>
            <a:ext cx="8429625" cy="116410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450850" algn="just" eaLnBrk="0" hangingPunct="0">
              <a:defRPr/>
            </a:pPr>
            <a:r>
              <a:rPr lang="ru-RU" sz="2000" b="1" i="1" dirty="0">
                <a:solidFill>
                  <a:prstClr val="black"/>
                </a:solidFill>
                <a:cs typeface="Times New Roman" pitchFamily="18" charset="0"/>
              </a:rPr>
              <a:t>Местный бюджет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 - форма образования и расходования денежных средств, предназначенных для финансового обеспечения задач и функций органов местного самоуправления.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8197" name="Rectangle 1"/>
          <p:cNvSpPr>
            <a:spLocks noChangeArrowheads="1"/>
          </p:cNvSpPr>
          <p:nvPr/>
        </p:nvSpPr>
        <p:spPr bwMode="auto">
          <a:xfrm>
            <a:off x="0" y="0"/>
            <a:ext cx="639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eaLnBrk="0" hangingPunct="0"/>
            <a:endParaRPr lang="ru-RU" altLang="ru-RU" sz="1800" dirty="0" smtClean="0">
              <a:solidFill>
                <a:prstClr val="black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7250" y="2276872"/>
            <a:ext cx="3357563" cy="26523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450850" algn="just" eaLnBrk="0" hangingPunct="0">
              <a:defRPr/>
            </a:pPr>
            <a:r>
              <a:rPr lang="ru-RU" sz="1800" b="1" i="1" dirty="0">
                <a:solidFill>
                  <a:prstClr val="black"/>
                </a:solidFill>
                <a:cs typeface="Times New Roman" pitchFamily="18" charset="0"/>
              </a:rPr>
              <a:t>Доходы бюджета</a:t>
            </a:r>
            <a:r>
              <a:rPr lang="ru-RU" sz="1800" dirty="0">
                <a:solidFill>
                  <a:prstClr val="black"/>
                </a:solidFill>
                <a:cs typeface="Times New Roman" pitchFamily="18" charset="0"/>
              </a:rPr>
              <a:t> - поступающие в бюджет денежные средства, в виде налоговых, неналоговых и безвозмездных поступлений. 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8199" name="Rectangle 2"/>
          <p:cNvSpPr>
            <a:spLocks noChangeArrowheads="1"/>
          </p:cNvSpPr>
          <p:nvPr/>
        </p:nvSpPr>
        <p:spPr bwMode="auto">
          <a:xfrm>
            <a:off x="0" y="0"/>
            <a:ext cx="639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eaLnBrk="0" hangingPunct="0"/>
            <a:endParaRPr lang="ru-RU" altLang="ru-RU" sz="1800" dirty="0" smtClean="0">
              <a:solidFill>
                <a:prstClr val="black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0" y="2276872"/>
            <a:ext cx="3714750" cy="26523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1800" b="1" i="1" dirty="0">
                <a:solidFill>
                  <a:prstClr val="black"/>
                </a:solidFill>
              </a:rPr>
              <a:t>Расходы бюджета</a:t>
            </a:r>
            <a:r>
              <a:rPr lang="ru-RU" sz="1800" dirty="0">
                <a:solidFill>
                  <a:prstClr val="black"/>
                </a:solidFill>
              </a:rPr>
              <a:t> - денежные средства, направляемые на финансовое обеспечение задач и функций органов местного самоуправления</a:t>
            </a:r>
            <a:r>
              <a:rPr lang="en-US" sz="1800" dirty="0">
                <a:solidFill>
                  <a:prstClr val="black"/>
                </a:solidFill>
              </a:rPr>
              <a:t> (</a:t>
            </a:r>
            <a:r>
              <a:rPr lang="ru-RU" sz="1800" dirty="0">
                <a:solidFill>
                  <a:prstClr val="black"/>
                </a:solidFill>
              </a:rPr>
              <a:t>финансовое обеспечение муниципальных учреждений, дорожное хозяйство, ЖКХ  и др.</a:t>
            </a:r>
            <a:r>
              <a:rPr lang="en-US" sz="1800" dirty="0">
                <a:solidFill>
                  <a:prstClr val="black"/>
                </a:solidFill>
              </a:rPr>
              <a:t>).</a:t>
            </a:r>
            <a:endParaRPr lang="ru-RU" sz="1800" dirty="0">
              <a:solidFill>
                <a:prstClr val="black"/>
              </a:solidFill>
            </a:endParaRPr>
          </a:p>
          <a:p>
            <a:pPr algn="just">
              <a:defRPr/>
            </a:pPr>
            <a:endParaRPr lang="ru-RU" sz="18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0" name="Выгнутая вниз стрелка 19"/>
          <p:cNvSpPr/>
          <p:nvPr/>
        </p:nvSpPr>
        <p:spPr>
          <a:xfrm>
            <a:off x="285750" y="3571875"/>
            <a:ext cx="8715375" cy="1428750"/>
          </a:xfrm>
          <a:prstGeom prst="curvedUpArrow">
            <a:avLst>
              <a:gd name="adj1" fmla="val 25000"/>
              <a:gd name="adj2" fmla="val 50000"/>
              <a:gd name="adj3" fmla="val 27324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prstClr val="black"/>
              </a:solidFill>
            </a:endParaRPr>
          </a:p>
        </p:txBody>
      </p:sp>
      <p:sp>
        <p:nvSpPr>
          <p:cNvPr id="8202" name="Прямоугольник 21"/>
          <p:cNvSpPr>
            <a:spLocks noChangeArrowheads="1"/>
          </p:cNvSpPr>
          <p:nvPr/>
        </p:nvSpPr>
        <p:spPr bwMode="auto">
          <a:xfrm>
            <a:off x="428625" y="5367338"/>
            <a:ext cx="8501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0850" algn="just" eaLnBrk="0" hangingPunct="0">
              <a:defRPr/>
            </a:pPr>
            <a:r>
              <a:rPr lang="ru-RU" altLang="ru-RU" sz="2000" b="1" i="1" dirty="0">
                <a:solidFill>
                  <a:prstClr val="black"/>
                </a:solidFill>
                <a:latin typeface="Monotype Corsiva"/>
                <a:cs typeface="Times New Roman" pitchFamily="18" charset="0"/>
              </a:rPr>
              <a:t>Дефицит бюджета</a:t>
            </a:r>
            <a:r>
              <a:rPr lang="ru-RU" altLang="ru-RU" sz="2000" dirty="0">
                <a:solidFill>
                  <a:prstClr val="black"/>
                </a:solidFill>
                <a:latin typeface="Monotype Corsiva"/>
                <a:cs typeface="Times New Roman" pitchFamily="18" charset="0"/>
              </a:rPr>
              <a:t> - превышение расходов бюджета над его доходами.</a:t>
            </a:r>
            <a:endParaRPr lang="ru-RU" altLang="ru-RU" sz="2000" dirty="0">
              <a:solidFill>
                <a:prstClr val="black"/>
              </a:solidFill>
              <a:latin typeface="Monotype Corsiva"/>
            </a:endParaRPr>
          </a:p>
          <a:p>
            <a:pPr indent="450850" algn="just" eaLnBrk="0" hangingPunct="0">
              <a:defRPr/>
            </a:pPr>
            <a:r>
              <a:rPr lang="ru-RU" altLang="ru-RU" sz="2000" b="1" i="1" dirty="0">
                <a:solidFill>
                  <a:prstClr val="black"/>
                </a:solidFill>
                <a:latin typeface="Monotype Corsiva"/>
                <a:cs typeface="Times New Roman" pitchFamily="18" charset="0"/>
              </a:rPr>
              <a:t>Профицит бюджета</a:t>
            </a:r>
            <a:r>
              <a:rPr lang="ru-RU" altLang="ru-RU" sz="2000" dirty="0">
                <a:solidFill>
                  <a:prstClr val="black"/>
                </a:solidFill>
                <a:latin typeface="Monotype Corsiva"/>
                <a:cs typeface="Times New Roman" pitchFamily="18" charset="0"/>
              </a:rPr>
              <a:t> - превышение доходов бюджета над его расходами</a:t>
            </a:r>
            <a:r>
              <a:rPr lang="ru-RU" altLang="ru-RU" sz="2000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.</a:t>
            </a:r>
            <a:endParaRPr lang="ru-RU" altLang="ru-RU" sz="2000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0201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404664"/>
            <a:ext cx="6902152" cy="936105"/>
          </a:xfrm>
        </p:spPr>
        <p:txBody>
          <a:bodyPr>
            <a:normAutofit fontScale="9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>
                <a:effectLst/>
              </a:rPr>
              <a:t>Муниципальная программа  «Формирование комфортной городской среды МО «Город Адыгейск».»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400" dirty="0" smtClean="0">
                <a:effectLst/>
              </a:rPr>
              <a:t>Цель: Повышение уровня благоустройства территории МО «Город Адыгейск»</a:t>
            </a:r>
            <a:br>
              <a:rPr lang="ru-RU" sz="1400" dirty="0" smtClean="0">
                <a:effectLst/>
              </a:rPr>
            </a:br>
            <a:r>
              <a:rPr lang="ru-RU" sz="1400" dirty="0">
                <a:effectLst/>
              </a:rPr>
              <a:t/>
            </a:r>
            <a:br>
              <a:rPr lang="ru-RU" sz="1400" dirty="0">
                <a:effectLst/>
              </a:rPr>
            </a:br>
            <a:r>
              <a:rPr lang="ru-RU" sz="1400" b="0" dirty="0" smtClean="0">
                <a:effectLst/>
              </a:rPr>
              <a:t>Задачи: 1. Повышение  уровня благоустройства дворовых территорий и территорий общего пользования МО «Город Адыгейск»;</a:t>
            </a:r>
            <a:br>
              <a:rPr lang="ru-RU" sz="1400" b="0" dirty="0" smtClean="0">
                <a:effectLst/>
              </a:rPr>
            </a:br>
            <a:r>
              <a:rPr lang="ru-RU" sz="1400" b="0" dirty="0" smtClean="0">
                <a:effectLst/>
              </a:rPr>
              <a:t>2. Повышение уровня вовлеченности заинтересованных граждан, организаций в реализацию мероприятий по благоустройству территорий МО «Город Адыгейск»</a:t>
            </a:r>
            <a:endParaRPr lang="ru-RU" sz="1400" b="0" dirty="0"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573118"/>
              </p:ext>
            </p:extLst>
          </p:nvPr>
        </p:nvGraphicFramePr>
        <p:xfrm>
          <a:off x="1331913" y="3068638"/>
          <a:ext cx="6480448" cy="6445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1811"/>
                <a:gridCol w="1181559"/>
                <a:gridCol w="1007078"/>
              </a:tblGrid>
              <a:tr h="3855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Объем финансирования </a:t>
                      </a:r>
                      <a:r>
                        <a:rPr lang="ru-RU" sz="1000" dirty="0" smtClean="0">
                          <a:effectLst/>
                        </a:rPr>
                        <a:t>  программы </a:t>
                      </a:r>
                      <a:r>
                        <a:rPr lang="ru-RU" sz="1000" dirty="0">
                          <a:effectLst/>
                        </a:rPr>
                        <a:t>(</a:t>
                      </a:r>
                      <a:r>
                        <a:rPr lang="ru-RU" sz="1000" dirty="0" err="1" smtClean="0">
                          <a:effectLst/>
                        </a:rPr>
                        <a:t>тыс.руб</a:t>
                      </a:r>
                      <a:r>
                        <a:rPr lang="ru-RU" sz="1000" dirty="0" smtClean="0">
                          <a:effectLst/>
                        </a:rPr>
                        <a:t>.)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2" marR="5502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2023г.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(план)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2" marR="5502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2023г.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(факт)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2" marR="5502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589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7630,3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2" marR="5502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7630,3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2" marR="5502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593127"/>
              </p:ext>
            </p:extLst>
          </p:nvPr>
        </p:nvGraphicFramePr>
        <p:xfrm>
          <a:off x="1258888" y="3933825"/>
          <a:ext cx="6913513" cy="21190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08353"/>
                <a:gridCol w="1202580"/>
                <a:gridCol w="1202580"/>
              </a:tblGrid>
              <a:tr h="841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Целевые показатели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2023г.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План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2023г.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Факт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</a:tr>
              <a:tr h="382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Благоустройство общественных мест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</a:tr>
              <a:tr h="565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Площадь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лагоустроенных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муниципальных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территорий общего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пользования (Га)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0,24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0,24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</a:tr>
              <a:tr h="330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Благоустройство дворовых территорий (количество дворов)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5712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404664"/>
            <a:ext cx="6902152" cy="2232248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 smtClean="0"/>
              <a:t>Муниципальная программа  «Комплексное  развитие  территорий муниципального образования .»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400" dirty="0" smtClean="0"/>
              <a:t>Цель: Создание комфортных условий жизнедеятельности в сельской местности на территории МО «Город Адыгейск»</a:t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200" b="0" dirty="0" smtClean="0"/>
              <a:t>Задачи: 1. Удовлетворение потребностей сельского населения в благоустроенном жилье;</a:t>
            </a:r>
            <a:br>
              <a:rPr lang="ru-RU" sz="1200" b="0" dirty="0" smtClean="0"/>
            </a:br>
            <a:r>
              <a:rPr lang="ru-RU" sz="1200" b="0" dirty="0" smtClean="0"/>
              <a:t>2. Повышение уровня комплексного обустройства населенных пунктов, расположенных в сельской местности, объектами социальной и инженерной инфраструктуры</a:t>
            </a:r>
            <a:endParaRPr lang="ru-RU" sz="12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724346"/>
              </p:ext>
            </p:extLst>
          </p:nvPr>
        </p:nvGraphicFramePr>
        <p:xfrm>
          <a:off x="1331913" y="3068638"/>
          <a:ext cx="7200527" cy="749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90433"/>
                <a:gridCol w="1207379"/>
                <a:gridCol w="1102715"/>
              </a:tblGrid>
              <a:tr h="3855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финансирования </a:t>
                      </a:r>
                      <a:r>
                        <a:rPr lang="ru-RU" sz="1400" dirty="0" smtClean="0">
                          <a:effectLst/>
                        </a:rPr>
                        <a:t>  программы </a:t>
                      </a:r>
                      <a:r>
                        <a:rPr lang="ru-RU" sz="1400" dirty="0">
                          <a:effectLst/>
                        </a:rPr>
                        <a:t>(</a:t>
                      </a:r>
                      <a:r>
                        <a:rPr lang="ru-RU" sz="1400" dirty="0" err="1" smtClean="0">
                          <a:effectLst/>
                        </a:rPr>
                        <a:t>тыс.руб</a:t>
                      </a:r>
                      <a:r>
                        <a:rPr lang="ru-RU" sz="1400" dirty="0" smtClean="0">
                          <a:effectLst/>
                        </a:rPr>
                        <a:t>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2023г. (план)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2023г.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589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3316,3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3316,3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863584"/>
              </p:ext>
            </p:extLst>
          </p:nvPr>
        </p:nvGraphicFramePr>
        <p:xfrm>
          <a:off x="1214414" y="3933825"/>
          <a:ext cx="7246018" cy="19049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13884"/>
                <a:gridCol w="1516067"/>
                <a:gridCol w="1516067"/>
              </a:tblGrid>
              <a:tr h="338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2023г. (план)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2023г.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/>
                </a:tc>
              </a:tr>
              <a:tr h="470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Рост доли сельского населения, вовлеченного в культурно-досуговую деятельность (%)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51,1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51,5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</a:tr>
              <a:tr h="923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Прирост</a:t>
                      </a:r>
                      <a:r>
                        <a:rPr lang="ru-R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сельского населения (%)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101,0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100,2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64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5" y="404664"/>
            <a:ext cx="8208912" cy="2088232"/>
          </a:xfrm>
        </p:spPr>
        <p:txBody>
          <a:bodyPr>
            <a:normAutofit fontScale="9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/>
              <a:t>Муниципальная программа  «Развитие субъектов малого и среднего </a:t>
            </a:r>
            <a:r>
              <a:rPr lang="ru-RU" sz="1800" dirty="0" smtClean="0"/>
              <a:t>предпринимательства»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1300" dirty="0">
                <a:solidFill>
                  <a:srgbClr val="0070C0"/>
                </a:solidFill>
              </a:rPr>
              <a:t>Цель: </a:t>
            </a:r>
            <a:r>
              <a:rPr lang="ru-RU" sz="1300" dirty="0" smtClean="0">
                <a:solidFill>
                  <a:srgbClr val="0070C0"/>
                </a:solidFill>
              </a:rPr>
              <a:t>создание  </a:t>
            </a:r>
            <a:r>
              <a:rPr lang="ru-RU" sz="1300" dirty="0">
                <a:solidFill>
                  <a:srgbClr val="0070C0"/>
                </a:solidFill>
              </a:rPr>
              <a:t>благоприятных условий </a:t>
            </a:r>
            <a:r>
              <a:rPr lang="ru-RU" sz="1300" dirty="0" smtClean="0">
                <a:solidFill>
                  <a:srgbClr val="0070C0"/>
                </a:solidFill>
              </a:rPr>
              <a:t>популяризации предпринимательства  для устойчивого развития малого и среднего предпринимательства  и повышение его влияния на социально-экономическое развитие  </a:t>
            </a:r>
            <a:r>
              <a:rPr lang="ru-RU" sz="1300" dirty="0">
                <a:solidFill>
                  <a:srgbClr val="0070C0"/>
                </a:solidFill>
              </a:rPr>
              <a:t>МО «Город Адыгейск</a:t>
            </a:r>
            <a:r>
              <a:rPr lang="ru-RU" sz="1300" dirty="0" smtClean="0">
                <a:solidFill>
                  <a:srgbClr val="0070C0"/>
                </a:solidFill>
              </a:rPr>
              <a:t>»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/>
              <a:t/>
            </a:r>
            <a:br>
              <a:rPr lang="ru-RU" sz="1300" dirty="0"/>
            </a:br>
            <a:r>
              <a:rPr lang="ru-RU" sz="1300" b="0" dirty="0">
                <a:solidFill>
                  <a:srgbClr val="00B050"/>
                </a:solidFill>
              </a:rPr>
              <a:t>Задачи: 1. Развитие </a:t>
            </a:r>
            <a:r>
              <a:rPr lang="ru-RU" sz="1300" b="0" dirty="0" smtClean="0">
                <a:solidFill>
                  <a:srgbClr val="00B050"/>
                </a:solidFill>
              </a:rPr>
              <a:t>и совершенствование форм и механизмов взаимодействия органов местного самоуправления с субъектами  </a:t>
            </a:r>
            <a:r>
              <a:rPr lang="ru-RU" sz="1300" b="0" dirty="0">
                <a:solidFill>
                  <a:srgbClr val="00B050"/>
                </a:solidFill>
              </a:rPr>
              <a:t>малого и среднего предпринимательства;</a:t>
            </a:r>
            <a:br>
              <a:rPr lang="ru-RU" sz="1300" b="0" dirty="0">
                <a:solidFill>
                  <a:srgbClr val="00B050"/>
                </a:solidFill>
              </a:rPr>
            </a:br>
            <a:r>
              <a:rPr lang="ru-RU" sz="1300" b="0" dirty="0">
                <a:solidFill>
                  <a:srgbClr val="00B050"/>
                </a:solidFill>
              </a:rPr>
              <a:t>2. </a:t>
            </a:r>
            <a:r>
              <a:rPr lang="ru-RU" sz="1300" b="0" dirty="0" smtClean="0">
                <a:solidFill>
                  <a:srgbClr val="00B050"/>
                </a:solidFill>
              </a:rPr>
              <a:t>Информирование предпринимателей и желающих открыть свое дело о государственной поддержке в сфере развития малого и среднего предпринимательства. </a:t>
            </a:r>
            <a:endParaRPr lang="ru-RU" sz="1300" b="0" dirty="0">
              <a:solidFill>
                <a:srgbClr val="00B05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795889"/>
              </p:ext>
            </p:extLst>
          </p:nvPr>
        </p:nvGraphicFramePr>
        <p:xfrm>
          <a:off x="1187450" y="3068638"/>
          <a:ext cx="5991633" cy="865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1813"/>
                <a:gridCol w="843368"/>
                <a:gridCol w="1176452"/>
              </a:tblGrid>
              <a:tr h="54612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Объем финансирования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  программы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тыс.руб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.)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6" marR="55026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2023год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план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6" marR="55026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2023год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факт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6" marR="55026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19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50,0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6" marR="55026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50,0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6" marR="55026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039635"/>
              </p:ext>
            </p:extLst>
          </p:nvPr>
        </p:nvGraphicFramePr>
        <p:xfrm>
          <a:off x="1116012" y="4292600"/>
          <a:ext cx="6696347" cy="1614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1807"/>
                <a:gridCol w="1154543"/>
                <a:gridCol w="1269997"/>
              </a:tblGrid>
              <a:tr h="385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Целевые показатели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2" marR="474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2023 год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план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6" marR="55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2023год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факт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6" marR="55026" marT="0" marB="0"/>
                </a:tc>
              </a:tr>
              <a:tr h="562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Увеличение вновь открытых субъектов  малого и среднего предпринимательства (ед.)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2" marR="474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2" marR="47482" marT="0" marB="0"/>
                </a:tc>
              </a:tr>
              <a:tr h="666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Проведение мероприятий для СМСП в целях популяризации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предпринимательства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82" marR="474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82" marR="4748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1068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404813"/>
            <a:ext cx="6902450" cy="2232025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 smtClean="0"/>
              <a:t>Муниципальная программа  «Демографическое   развитие муниципального образования «Город Адыгейск»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400" dirty="0" smtClean="0"/>
              <a:t>Цель: Стабилизация демографической ситуации территории МО «Город Адыгейск»</a:t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200" dirty="0" smtClean="0"/>
              <a:t>Задачи: 1. Повышение авторитета материнства, отцовства и детства;</a:t>
            </a:r>
            <a:br>
              <a:rPr lang="ru-RU" sz="1200" dirty="0" smtClean="0"/>
            </a:br>
            <a:r>
              <a:rPr lang="ru-RU" sz="1200" dirty="0" smtClean="0"/>
              <a:t>2. Сохранение и укрепление здоровья населения</a:t>
            </a:r>
            <a:endParaRPr lang="ru-RU" sz="1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722173"/>
              </p:ext>
            </p:extLst>
          </p:nvPr>
        </p:nvGraphicFramePr>
        <p:xfrm>
          <a:off x="1331913" y="2708275"/>
          <a:ext cx="6144032" cy="750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84312"/>
                <a:gridCol w="1114126"/>
                <a:gridCol w="1045594"/>
              </a:tblGrid>
              <a:tr h="43258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Объем финансирования </a:t>
                      </a:r>
                      <a:r>
                        <a:rPr lang="ru-RU" sz="1000" dirty="0" smtClean="0">
                          <a:effectLst/>
                        </a:rPr>
                        <a:t>  программы </a:t>
                      </a:r>
                      <a:r>
                        <a:rPr lang="ru-RU" sz="1000" dirty="0">
                          <a:effectLst/>
                        </a:rPr>
                        <a:t>(</a:t>
                      </a:r>
                      <a:r>
                        <a:rPr lang="ru-RU" sz="1000" dirty="0" smtClean="0">
                          <a:effectLst/>
                        </a:rPr>
                        <a:t>тыс.руб.)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2023г.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(план)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2023г. факт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1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007309"/>
              </p:ext>
            </p:extLst>
          </p:nvPr>
        </p:nvGraphicFramePr>
        <p:xfrm>
          <a:off x="1258888" y="3644900"/>
          <a:ext cx="6481762" cy="19637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2732"/>
                <a:gridCol w="1010587"/>
                <a:gridCol w="1239346"/>
                <a:gridCol w="1569097"/>
              </a:tblGrid>
              <a:tr h="631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Целевые показатели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3" marR="47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Ед.изм.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3" marR="47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2023г.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план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3" marR="47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2023г. факт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3" marR="47483" marT="0" marB="0"/>
                </a:tc>
              </a:tr>
              <a:tr h="631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Ожидаемая продолжительность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жизни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483" marR="47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483" marR="47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483" marR="47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67,9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483" marR="47483" marT="0" marB="0"/>
                </a:tc>
              </a:tr>
              <a:tr h="701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Количество рождений</a:t>
                      </a:r>
                      <a:endParaRPr lang="ru-RU" sz="1100" baseline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aseline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483" marR="47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483" marR="47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483" marR="47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483" marR="4748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3515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404813"/>
            <a:ext cx="6902450" cy="2232025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 smtClean="0"/>
              <a:t>Муниципальная программа  «Модернизация систем коммунальной инфраструктуры» муниципального образования «Город Адыгейск»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400" dirty="0" smtClean="0"/>
              <a:t>Цель: Повышение качества и надежности предоставления коммунальных услуг населению  МО «Город Адыгейск»</a:t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200" dirty="0" smtClean="0"/>
              <a:t>Задачи: 1. модернизация объектов коммунальной инфраструктуры;</a:t>
            </a:r>
            <a:br>
              <a:rPr lang="ru-RU" sz="1200" dirty="0" smtClean="0"/>
            </a:br>
            <a:r>
              <a:rPr lang="ru-RU" sz="1200" dirty="0" smtClean="0"/>
              <a:t>2. реконструкция тепловых сетей.</a:t>
            </a:r>
            <a:endParaRPr lang="ru-RU" sz="1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710143"/>
              </p:ext>
            </p:extLst>
          </p:nvPr>
        </p:nvGraphicFramePr>
        <p:xfrm>
          <a:off x="1331913" y="2708275"/>
          <a:ext cx="6144032" cy="809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84312"/>
                <a:gridCol w="1114126"/>
                <a:gridCol w="1045594"/>
              </a:tblGrid>
              <a:tr h="43258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финансирования </a:t>
                      </a:r>
                      <a:r>
                        <a:rPr lang="ru-RU" sz="1400" dirty="0" smtClean="0">
                          <a:effectLst/>
                        </a:rPr>
                        <a:t>  программы </a:t>
                      </a:r>
                      <a:r>
                        <a:rPr lang="ru-RU" sz="1400" dirty="0">
                          <a:effectLst/>
                        </a:rPr>
                        <a:t>(</a:t>
                      </a:r>
                      <a:r>
                        <a:rPr lang="ru-RU" sz="1400" dirty="0" smtClean="0">
                          <a:effectLst/>
                        </a:rPr>
                        <a:t>тыс.руб.)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2023г.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(план)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2023г. факт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18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158846,0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139886,9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596228"/>
              </p:ext>
            </p:extLst>
          </p:nvPr>
        </p:nvGraphicFramePr>
        <p:xfrm>
          <a:off x="1258888" y="3644900"/>
          <a:ext cx="6481762" cy="19637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2732"/>
                <a:gridCol w="1010587"/>
                <a:gridCol w="1239346"/>
                <a:gridCol w="1569097"/>
              </a:tblGrid>
              <a:tr h="631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Целевые показатели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3" marR="47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Ед.изм.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3" marR="47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2023г.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план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3" marR="47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2023г. факт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3" marR="47483" marT="0" marB="0"/>
                </a:tc>
              </a:tr>
              <a:tr h="631233">
                <a:tc>
                  <a:txBody>
                    <a:bodyPr/>
                    <a:lstStyle/>
                    <a:p>
                      <a:pPr indent="457200" fontAlgn="base">
                        <a:spcAft>
                          <a:spcPts val="0"/>
                        </a:spcAft>
                      </a:pPr>
                      <a:r>
                        <a:rPr lang="ru-RU" sz="11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Увеличение численности населения, для которого улучшится качество коммунальных услуг</a:t>
                      </a:r>
                      <a:endParaRPr lang="ru-RU" sz="1200" kern="50">
                        <a:solidFill>
                          <a:srgbClr val="000000"/>
                        </a:solidFill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483" marR="47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15200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483" marR="47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15200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483" marR="47483" marT="0" marB="0"/>
                </a:tc>
              </a:tr>
              <a:tr h="701370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1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</a:rPr>
                        <a:t>Увеличение протяженности замены инженерных сетей</a:t>
                      </a:r>
                      <a:endParaRPr lang="ru-RU" sz="1200" kern="50" dirty="0">
                        <a:solidFill>
                          <a:srgbClr val="000000"/>
                        </a:solidFill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км.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483" marR="47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483" marR="47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483" marR="4748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7028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1691680" y="22523"/>
            <a:ext cx="6512511" cy="1296144"/>
          </a:xfrm>
        </p:spPr>
        <p:txBody>
          <a:bodyPr/>
          <a:lstStyle/>
          <a:p>
            <a:pPr algn="ctr"/>
            <a:r>
              <a:rPr lang="ru-RU" sz="2000" dirty="0" smtClean="0">
                <a:effectLst/>
                <a:cs typeface="Times New Roman" pitchFamily="18" charset="0"/>
              </a:rPr>
              <a:t>Расходы МО «Город Адыгейск» в 2023</a:t>
            </a:r>
            <a:br>
              <a:rPr lang="ru-RU" sz="2000" dirty="0" smtClean="0">
                <a:effectLst/>
                <a:cs typeface="Times New Roman" pitchFamily="18" charset="0"/>
              </a:rPr>
            </a:br>
            <a:r>
              <a:rPr lang="ru-RU" sz="2000" dirty="0" smtClean="0">
                <a:effectLst/>
                <a:cs typeface="Times New Roman" pitchFamily="18" charset="0"/>
              </a:rPr>
              <a:t> году с учетом интересов  целевых групп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4102208"/>
              </p:ext>
            </p:extLst>
          </p:nvPr>
        </p:nvGraphicFramePr>
        <p:xfrm>
          <a:off x="827584" y="1052736"/>
          <a:ext cx="7992887" cy="5211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444"/>
                <a:gridCol w="637502"/>
                <a:gridCol w="608982"/>
                <a:gridCol w="1903069"/>
                <a:gridCol w="2213731"/>
                <a:gridCol w="796838"/>
                <a:gridCol w="643321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Вид поддержки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НПА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расходов, </a:t>
                      </a:r>
                      <a:r>
                        <a:rPr lang="ru-RU" sz="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1880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2023г. (план)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2023г. (факт)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2023г. (план)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2023г. (факт)</a:t>
                      </a:r>
                    </a:p>
                  </a:txBody>
                  <a:tcPr/>
                </a:tc>
              </a:tr>
              <a:tr h="78024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Молодые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семьи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Предоставление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соц. выплаты на приобретение  жилого помещения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Постановление Правительства РФ от 17.12.2010г. №1050 «О Федеральной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целевой программе «Жилище» на 2015-2020годы»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30416,4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30410,8</a:t>
                      </a:r>
                    </a:p>
                  </a:txBody>
                  <a:tcPr/>
                </a:tc>
              </a:tr>
              <a:tr h="604305">
                <a:tc rowSpan="2"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 сироты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детей , оставшихся без попечения родителей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Ежемесячная денежная выплата на содержание детей, находящихся под опекой (попечительством)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Закон РА от 21.06.2005г. №338 «О размере и порядке выплаты ежемесячных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денежных средств на содержание детей, находящихся под опекой (попечительством), а также переданных на воспитание в приемную семью»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1809,0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1802,7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4305">
                <a:tc vMerge="1"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Ежемесячное вознаграждение приемным родителям,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принявшим на воспитание детей-сирот и детей, оставшихся без попечения родителей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Закон РА от 12.11.1997г.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№56 №о ежемесячном вознаграждении приемным родителям и мерам социальной поддержки»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1734,9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1734,3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4305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 сироты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детей , оставшихся без попечения родителей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жильём детей-сирот и  детей, ,оставшихся без попечения родителей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Федеральный закон от 21.12.1996 N 159-ФЗ (ред. от 14.07.2022) "О дополнительных гарантиях по социальной поддержке детей-сирот и детей, оставшихся без попечения родителей"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2939,3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2939,3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8452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827584" y="116631"/>
            <a:ext cx="7416824" cy="1368153"/>
          </a:xfrm>
        </p:spPr>
        <p:txBody>
          <a:bodyPr/>
          <a:lstStyle/>
          <a:p>
            <a:pPr algn="ctr"/>
            <a:r>
              <a:rPr lang="ru-RU" sz="2000" i="1" dirty="0" smtClean="0">
                <a:effectLst/>
              </a:rPr>
              <a:t>Сведения о реализации общественно-значимых проектов для МО «Город Адыгейск» за 2023г.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i="1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2585990"/>
              </p:ext>
            </p:extLst>
          </p:nvPr>
        </p:nvGraphicFramePr>
        <p:xfrm>
          <a:off x="214281" y="1052736"/>
          <a:ext cx="8715437" cy="4896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5591"/>
                <a:gridCol w="1080120"/>
                <a:gridCol w="792088"/>
                <a:gridCol w="792088"/>
                <a:gridCol w="864096"/>
                <a:gridCol w="1981454"/>
              </a:tblGrid>
              <a:tr h="955739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Наименование</a:t>
                      </a:r>
                      <a:endParaRPr lang="ru-RU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Место реализации</a:t>
                      </a:r>
                      <a:endParaRPr lang="ru-RU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Срок реализации</a:t>
                      </a:r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Объем финансирования </a:t>
                      </a:r>
                      <a:r>
                        <a:rPr lang="ru-RU" sz="1100" dirty="0" err="1" smtClean="0"/>
                        <a:t>тыс.руб</a:t>
                      </a:r>
                      <a:r>
                        <a:rPr lang="ru-RU" sz="1100" dirty="0" smtClean="0"/>
                        <a:t>.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Результат от реализации общественного значимого проекта</a:t>
                      </a:r>
                      <a:endParaRPr lang="ru-RU" sz="1100" dirty="0"/>
                    </a:p>
                  </a:txBody>
                  <a:tcPr/>
                </a:tc>
              </a:tr>
              <a:tr h="5112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2023г. (план)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2023г.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 (факт)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121365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дорожного хозяйства, обеспечение сохранности автомобильных дорог и повышение  безопасности дорожного движения  муниципального образования "Город Адыгейск (ремонт дорог)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aseline="0" dirty="0" smtClean="0">
                          <a:latin typeface="+mj-lt"/>
                        </a:rPr>
                        <a:t>МО «Город Адыгейск»</a:t>
                      </a:r>
                      <a:endParaRPr lang="ru-RU" sz="11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2023г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5761,2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5483,7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+mj-lt"/>
                        </a:rPr>
                        <a:t>Повышение уровня </a:t>
                      </a:r>
                      <a:r>
                        <a:rPr lang="ru-RU" sz="1200" b="0" dirty="0" smtClean="0">
                          <a:effectLst/>
                        </a:rPr>
                        <a:t>благоустройства 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МО «Город Адыгейск»</a:t>
                      </a:r>
                    </a:p>
                    <a:p>
                      <a:pPr algn="l"/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</a:tr>
              <a:tr h="99299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Реконструкция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тепловых сетей в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г.Адыгейске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aseline="0" dirty="0" smtClean="0">
                          <a:latin typeface="+mj-lt"/>
                        </a:rPr>
                        <a:t>МО «Город Адыгейск»</a:t>
                      </a:r>
                      <a:endParaRPr lang="ru-RU" sz="11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2023г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aseline="0" dirty="0" smtClean="0">
                          <a:latin typeface="+mj-lt"/>
                        </a:rPr>
                        <a:t>158846,0</a:t>
                      </a:r>
                      <a:endParaRPr lang="ru-RU" sz="1100" baseline="0" dirty="0">
                        <a:latin typeface="+mj-lt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139886,9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aseline="0" dirty="0" smtClean="0">
                          <a:latin typeface="+mj-lt"/>
                        </a:rPr>
                        <a:t>Повышение качества и надежности предоставления коммунальных услуг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</a:tr>
              <a:tr h="1222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Национальный проект "Жилье и городская среда» Ремонт дворовых территорий многоквартирных домов и территорий общего пользования</a:t>
                      </a: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aseline="0" dirty="0" smtClean="0">
                          <a:latin typeface="+mj-lt"/>
                        </a:rPr>
                        <a:t>МО «Город Адыгейск»</a:t>
                      </a:r>
                      <a:endParaRPr lang="ru-RU" sz="1100" baseline="0" dirty="0">
                        <a:latin typeface="+mj-lt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ежегодно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 smtClean="0">
                          <a:latin typeface="+mj-lt"/>
                        </a:rPr>
                        <a:t>7630,3</a:t>
                      </a:r>
                      <a:endParaRPr lang="ru-RU" sz="1000" baseline="0" dirty="0">
                        <a:latin typeface="+mj-lt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7630,3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effectLst/>
                        </a:rPr>
                        <a:t>Повышение  уровня благоустройства дворовых территорий и территорий общего пользования </a:t>
                      </a:r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70287531"/>
              </p:ext>
            </p:extLst>
          </p:nvPr>
        </p:nvGraphicFramePr>
        <p:xfrm>
          <a:off x="251520" y="1484784"/>
          <a:ext cx="8136582" cy="4897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468313" y="188913"/>
            <a:ext cx="8351837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Сведения о муниципальном  долге</a:t>
            </a:r>
            <a:endParaRPr lang="ru-RU" sz="2000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0" hangingPunct="0">
              <a:defRPr/>
            </a:pPr>
            <a:r>
              <a:rPr lang="ru-RU" sz="20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юджета МО «Город Адыгейск» в 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2023г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0" hangingPunct="0">
              <a:defRPr/>
            </a:pPr>
            <a:r>
              <a:rPr lang="ru-RU" sz="1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(тыс. рублей)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2977951"/>
          </a:xfrm>
        </p:spPr>
        <p:txBody>
          <a:bodyPr>
            <a:normAutofit fontScale="90000"/>
          </a:bodyPr>
          <a:lstStyle/>
          <a:p>
            <a:pPr marL="320040" indent="-320040" algn="ctr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Брошюра подготовлена </a:t>
            </a:r>
            <a:r>
              <a:rPr lang="ru-RU" dirty="0">
                <a:solidFill>
                  <a:schemeClr val="accent2"/>
                </a:solidFill>
              </a:rPr>
              <a:t/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sz="3100" dirty="0" smtClean="0">
                <a:solidFill>
                  <a:schemeClr val="accent2"/>
                </a:solidFill>
              </a:rPr>
              <a:t>Финансовым </a:t>
            </a:r>
            <a:r>
              <a:rPr lang="ru-RU" sz="3100" dirty="0">
                <a:solidFill>
                  <a:schemeClr val="accent2"/>
                </a:solidFill>
              </a:rPr>
              <a:t>управлением администрации муниципального образования «Город Адыгейск»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116013" y="3500438"/>
            <a:ext cx="7416800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Monotype Corsiva"/>
            </a:endParaRPr>
          </a:p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Monotype Corsiva"/>
            </a:endParaRPr>
          </a:p>
          <a:p>
            <a:pPr eaLnBrk="0" hangingPunct="0">
              <a:defRPr/>
            </a:pPr>
            <a:r>
              <a:rPr lang="ru-RU" sz="2800" dirty="0">
                <a:solidFill>
                  <a:schemeClr val="accent2"/>
                </a:solidFill>
                <a:latin typeface="Monotype Corsiva"/>
              </a:rPr>
              <a:t>Контактные данные : г. Адыгейск   пр. Ленина 31</a:t>
            </a:r>
          </a:p>
          <a:p>
            <a:pPr eaLnBrk="0" hangingPunct="0">
              <a:defRPr/>
            </a:pPr>
            <a:r>
              <a:rPr lang="ru-RU" sz="2800" dirty="0" smtClean="0">
                <a:solidFill>
                  <a:schemeClr val="accent2"/>
                </a:solidFill>
                <a:latin typeface="Monotype Corsiva"/>
              </a:rPr>
              <a:t>Каб.218. Телефон</a:t>
            </a:r>
            <a:r>
              <a:rPr lang="ru-RU" sz="2800" dirty="0">
                <a:solidFill>
                  <a:schemeClr val="accent2"/>
                </a:solidFill>
                <a:latin typeface="Monotype Corsiva"/>
              </a:rPr>
              <a:t>, факс – 9-19-91</a:t>
            </a:r>
          </a:p>
          <a:p>
            <a:pPr eaLnBrk="0" hangingPunct="0">
              <a:defRPr/>
            </a:pPr>
            <a:r>
              <a:rPr lang="ru-RU" sz="2800" dirty="0">
                <a:solidFill>
                  <a:schemeClr val="accent2"/>
                </a:solidFill>
                <a:latin typeface="Monotype Corsiva"/>
              </a:rPr>
              <a:t>Электронный адрес – </a:t>
            </a:r>
            <a:r>
              <a:rPr lang="en-US" sz="2800" dirty="0" smtClean="0">
                <a:solidFill>
                  <a:schemeClr val="accent2"/>
                </a:solidFill>
                <a:latin typeface="Monotype Corsiva"/>
              </a:rPr>
              <a:t>finuprav1@bk.ru</a:t>
            </a:r>
            <a:endParaRPr lang="ru-RU" sz="2800" dirty="0">
              <a:solidFill>
                <a:schemeClr val="accent2"/>
              </a:solidFill>
              <a:latin typeface="Monotype Corsiva"/>
            </a:endParaRPr>
          </a:p>
        </p:txBody>
      </p:sp>
    </p:spTree>
    <p:extLst>
      <p:ext uri="{BB962C8B-B14F-4D97-AF65-F5344CB8AC3E}">
        <p14:creationId xmlns:p14="http://schemas.microsoft.com/office/powerpoint/2010/main" val="34632127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1652588" y="1524000"/>
            <a:ext cx="7491412" cy="4714875"/>
          </a:xfrm>
        </p:spPr>
        <p:txBody>
          <a:bodyPr lIns="91440" tIns="45720" rIns="91440" bIns="45720"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000" b="0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600" b="0" i="1" dirty="0" smtClean="0">
                <a:solidFill>
                  <a:srgbClr val="DE84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Спасибо за внимание 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1"/>
          <p:cNvSpPr>
            <a:spLocks noChangeArrowheads="1"/>
          </p:cNvSpPr>
          <p:nvPr/>
        </p:nvSpPr>
        <p:spPr bwMode="auto">
          <a:xfrm>
            <a:off x="0" y="0"/>
            <a:ext cx="639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eaLnBrk="0" hangingPunct="0"/>
            <a:endParaRPr lang="ru-RU" altLang="ru-RU" sz="1800" dirty="0" smtClean="0">
              <a:solidFill>
                <a:prstClr val="black"/>
              </a:solidFill>
            </a:endParaRPr>
          </a:p>
        </p:txBody>
      </p:sp>
      <p:sp>
        <p:nvSpPr>
          <p:cNvPr id="8199" name="Rectangle 2"/>
          <p:cNvSpPr>
            <a:spLocks noChangeArrowheads="1"/>
          </p:cNvSpPr>
          <p:nvPr/>
        </p:nvSpPr>
        <p:spPr bwMode="auto">
          <a:xfrm>
            <a:off x="0" y="0"/>
            <a:ext cx="639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eaLnBrk="0" hangingPunct="0"/>
            <a:endParaRPr lang="ru-RU" altLang="ru-RU" sz="1800" dirty="0" smtClean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500826"/>
              </p:ext>
            </p:extLst>
          </p:nvPr>
        </p:nvGraphicFramePr>
        <p:xfrm>
          <a:off x="1000100" y="1071546"/>
          <a:ext cx="7243168" cy="43182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7610"/>
                <a:gridCol w="1028057"/>
                <a:gridCol w="1028057"/>
                <a:gridCol w="859444"/>
              </a:tblGrid>
              <a:tr h="446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Ед.изм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2023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(прогноз)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2023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(факт)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  <a:tr h="36206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Численность населения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чел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15442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15614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3637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действующих субъектов МСП(в 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т.ч.самозанятые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785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3427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Среднемесячная номинальная  начисленная зарплата работников организаций (без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субьектов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МСП)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рублей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36500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38823,7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6713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Численность официально зарегистрированных безработных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4328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Демографическая ситуация -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родившихся                                                  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умерших 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естественный прирост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200                                      207 </a:t>
                      </a:r>
                    </a:p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206                                      240 </a:t>
                      </a:r>
                    </a:p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-34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88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Ввод жилья, общая площадь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квартир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кв.м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                  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13200                  127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13160                  126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4467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Обеспечено жильем молодых  семей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семей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05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Оборот розничной торговли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млн.руб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837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Объем платных  услуг  населению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млн.руб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395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Поступило в бюджет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млн.руб.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827,4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824,3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971600" y="85855"/>
            <a:ext cx="7272808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Основные показатели социально-экономического развития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МО «Город Адыгейск» за 2023г.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978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-180975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971550" y="228600"/>
            <a:ext cx="8020050" cy="9747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Основные параметры бюджета муниципального образования «Город Адыгейск за 2023 год</a:t>
            </a:r>
            <a:r>
              <a:rPr lang="ru-RU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 </a:t>
            </a:r>
            <a:r>
              <a:rPr lang="ru-RU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charset="0"/>
              </a:rPr>
              <a:t>(тыс.рублей)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611188" y="1592262"/>
            <a:ext cx="3744912" cy="1800225"/>
          </a:xfrm>
          <a:prstGeom prst="roundRect">
            <a:avLst>
              <a:gd name="adj" fmla="val 16667"/>
            </a:avLst>
          </a:prstGeom>
          <a:solidFill>
            <a:srgbClr val="FFCC00">
              <a:alpha val="50980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5089525" y="1586132"/>
            <a:ext cx="3382963" cy="1871662"/>
          </a:xfrm>
          <a:prstGeom prst="roundRect">
            <a:avLst>
              <a:gd name="adj" fmla="val 16667"/>
            </a:avLst>
          </a:prstGeom>
          <a:solidFill>
            <a:srgbClr val="FFCC00">
              <a:alpha val="58038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 rot="10800000">
            <a:off x="3924300" y="3357563"/>
            <a:ext cx="1511300" cy="12239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solidFill>
            <a:srgbClr val="333300">
              <a:alpha val="54901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ru-RU" dirty="0"/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2916238" y="4724400"/>
            <a:ext cx="3657600" cy="1585913"/>
          </a:xfrm>
          <a:prstGeom prst="flowChartTerminator">
            <a:avLst/>
          </a:prstGeom>
          <a:solidFill>
            <a:srgbClr val="FFCC00">
              <a:alpha val="47842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/>
          </a:p>
        </p:txBody>
      </p:sp>
      <p:sp>
        <p:nvSpPr>
          <p:cNvPr id="34824" name="WordArt 8"/>
          <p:cNvSpPr>
            <a:spLocks noChangeArrowheads="1" noChangeShapeType="1" noTextEdit="1"/>
          </p:cNvSpPr>
          <p:nvPr/>
        </p:nvSpPr>
        <p:spPr bwMode="auto">
          <a:xfrm>
            <a:off x="1403350" y="1773238"/>
            <a:ext cx="24384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38100">
                  <a:solidFill>
                    <a:srgbClr val="993300"/>
                  </a:solidFill>
                  <a:miter lim="800000"/>
                  <a:headEnd/>
                  <a:tailEnd/>
                </a:ln>
                <a:solidFill>
                  <a:srgbClr val="CC6600"/>
                </a:solidFill>
                <a:latin typeface="Bookman Old Style"/>
              </a:rPr>
              <a:t>Доходы</a:t>
            </a:r>
          </a:p>
        </p:txBody>
      </p:sp>
      <p:sp>
        <p:nvSpPr>
          <p:cNvPr id="34825" name="WordArt 9"/>
          <p:cNvSpPr>
            <a:spLocks noChangeArrowheads="1" noChangeShapeType="1" noTextEdit="1"/>
          </p:cNvSpPr>
          <p:nvPr/>
        </p:nvSpPr>
        <p:spPr bwMode="auto">
          <a:xfrm>
            <a:off x="3492500" y="4868863"/>
            <a:ext cx="2375644" cy="64849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 smtClean="0">
                <a:ln w="38100">
                  <a:solidFill>
                    <a:srgbClr val="993300"/>
                  </a:solidFill>
                  <a:miter lim="800000"/>
                  <a:headEnd/>
                  <a:tailEnd/>
                </a:ln>
                <a:solidFill>
                  <a:srgbClr val="CC6600"/>
                </a:solidFill>
                <a:latin typeface="Bookman Old Style"/>
              </a:rPr>
              <a:t>Дефицит</a:t>
            </a:r>
            <a:endParaRPr lang="ru-RU" sz="2000" b="1" kern="10" dirty="0">
              <a:ln w="38100">
                <a:solidFill>
                  <a:srgbClr val="993300"/>
                </a:solidFill>
                <a:miter lim="800000"/>
                <a:headEnd/>
                <a:tailEnd/>
              </a:ln>
              <a:solidFill>
                <a:srgbClr val="CC6600"/>
              </a:solidFill>
              <a:latin typeface="Bookman Old Style"/>
            </a:endParaRPr>
          </a:p>
        </p:txBody>
      </p:sp>
      <p:sp>
        <p:nvSpPr>
          <p:cNvPr id="34826" name="WordArt 10"/>
          <p:cNvSpPr>
            <a:spLocks noChangeArrowheads="1" noChangeShapeType="1" noTextEdit="1"/>
          </p:cNvSpPr>
          <p:nvPr/>
        </p:nvSpPr>
        <p:spPr bwMode="auto">
          <a:xfrm>
            <a:off x="5364163" y="1700213"/>
            <a:ext cx="27352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38100">
                  <a:solidFill>
                    <a:srgbClr val="993300"/>
                  </a:solidFill>
                  <a:miter lim="800000"/>
                  <a:headEnd/>
                  <a:tailEnd/>
                </a:ln>
                <a:solidFill>
                  <a:srgbClr val="CC6600"/>
                </a:solidFill>
                <a:latin typeface="Bookman Old Style"/>
              </a:rPr>
              <a:t>Расходы</a:t>
            </a:r>
          </a:p>
        </p:txBody>
      </p:sp>
      <p:sp>
        <p:nvSpPr>
          <p:cNvPr id="34827" name="WordArt 11"/>
          <p:cNvSpPr>
            <a:spLocks noChangeArrowheads="1" noChangeShapeType="1" noTextEdit="1"/>
          </p:cNvSpPr>
          <p:nvPr/>
        </p:nvSpPr>
        <p:spPr bwMode="auto">
          <a:xfrm>
            <a:off x="1465262" y="2444176"/>
            <a:ext cx="2376488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folHlink"/>
                </a:solidFill>
                <a:latin typeface="Times New Roman"/>
                <a:cs typeface="Times New Roman"/>
              </a:rPr>
              <a:t>824268,4</a:t>
            </a:r>
          </a:p>
        </p:txBody>
      </p:sp>
      <p:sp>
        <p:nvSpPr>
          <p:cNvPr id="34828" name="WordArt 12"/>
          <p:cNvSpPr>
            <a:spLocks noChangeArrowheads="1" noChangeShapeType="1" noTextEdit="1"/>
          </p:cNvSpPr>
          <p:nvPr/>
        </p:nvSpPr>
        <p:spPr bwMode="auto">
          <a:xfrm>
            <a:off x="3995737" y="5630009"/>
            <a:ext cx="165576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folHlink"/>
                </a:solidFill>
                <a:latin typeface="Times New Roman"/>
                <a:cs typeface="Times New Roman"/>
              </a:rPr>
              <a:t>15987,5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chemeClr val="folHlink"/>
              </a:solidFill>
              <a:latin typeface="Times New Roman"/>
              <a:cs typeface="Times New Roman"/>
            </a:endParaRPr>
          </a:p>
        </p:txBody>
      </p:sp>
      <p:sp>
        <p:nvSpPr>
          <p:cNvPr id="34829" name="WordArt 13"/>
          <p:cNvSpPr>
            <a:spLocks noChangeArrowheads="1" noChangeShapeType="1" noTextEdit="1"/>
          </p:cNvSpPr>
          <p:nvPr/>
        </p:nvSpPr>
        <p:spPr bwMode="auto">
          <a:xfrm>
            <a:off x="5651500" y="2492375"/>
            <a:ext cx="252095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folHlink"/>
                </a:solidFill>
                <a:latin typeface="Times New Roman"/>
                <a:cs typeface="Times New Roman"/>
              </a:rPr>
              <a:t>840255,9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chemeClr val="folHlin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423863"/>
            <a:ext cx="8370887" cy="6604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rPr>
              <a:t>Основные характеристики  исполнения бюджета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 МО «Город Адыгейск»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rPr>
              <a:t> за 2023 год 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(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тыс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.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рублей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)</a:t>
            </a:r>
            <a:r>
              <a:rPr lang="ru-RU" sz="2000" b="1" dirty="0" smtClean="0">
                <a:solidFill>
                  <a:srgbClr val="333399"/>
                </a:solidFill>
                <a:latin typeface="Garamond" pitchFamily="18" charset="0"/>
                <a:cs typeface="Arial" charset="0"/>
              </a:rPr>
              <a:t> </a:t>
            </a:r>
            <a:r>
              <a:rPr lang="ru-RU" sz="2000" dirty="0" smtClean="0">
                <a:solidFill>
                  <a:schemeClr val="bg2"/>
                </a:solidFill>
                <a:latin typeface="Garamond" pitchFamily="18" charset="0"/>
              </a:rPr>
              <a:t/>
            </a:r>
            <a:br>
              <a:rPr lang="ru-RU" sz="2000" dirty="0" smtClean="0">
                <a:solidFill>
                  <a:schemeClr val="bg2"/>
                </a:solidFill>
                <a:latin typeface="Garamond" pitchFamily="18" charset="0"/>
              </a:rPr>
            </a:br>
            <a:endParaRPr lang="ru-RU" sz="2000" dirty="0" smtClean="0">
              <a:solidFill>
                <a:schemeClr val="bg2"/>
              </a:solidFill>
              <a:latin typeface="Garamond" pitchFamily="18" charset="0"/>
            </a:endParaRPr>
          </a:p>
        </p:txBody>
      </p:sp>
      <p:graphicFrame>
        <p:nvGraphicFramePr>
          <p:cNvPr id="84134" name="Group 166"/>
          <p:cNvGraphicFramePr>
            <a:graphicFrameLocks noGrp="1"/>
          </p:cNvGraphicFramePr>
          <p:nvPr>
            <p:ph sz="half" idx="1"/>
          </p:nvPr>
        </p:nvGraphicFramePr>
        <p:xfrm>
          <a:off x="468313" y="1981200"/>
          <a:ext cx="8280400" cy="4327525"/>
        </p:xfrm>
        <a:graphic>
          <a:graphicData uri="http://schemas.openxmlformats.org/drawingml/2006/table">
            <a:tbl>
              <a:tblPr/>
              <a:tblGrid>
                <a:gridCol w="8280400"/>
              </a:tblGrid>
              <a:tr h="43275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731" name="Group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629087"/>
              </p:ext>
            </p:extLst>
          </p:nvPr>
        </p:nvGraphicFramePr>
        <p:xfrm>
          <a:off x="179388" y="1412875"/>
          <a:ext cx="8464867" cy="4014789"/>
        </p:xfrm>
        <a:graphic>
          <a:graphicData uri="http://schemas.openxmlformats.org/drawingml/2006/table">
            <a:tbl>
              <a:tblPr/>
              <a:tblGrid>
                <a:gridCol w="3097212"/>
                <a:gridCol w="1265555"/>
                <a:gridCol w="1441450"/>
                <a:gridCol w="1295400"/>
                <a:gridCol w="1365250"/>
              </a:tblGrid>
              <a:tr h="5461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 показателя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Исполнено 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Отклонение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(+,-)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исполнения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  2023 год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 2023 год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Налоговые доходы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135889,1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138913,9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3024,8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Неналоговые доходы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31851,5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47062,6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15211,1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147,8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Безвозмездные поступления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659684,0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638291,9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-21392,1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 доходов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827424,6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824268,4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-3156,2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 расходов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863837,3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840255,9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-23581,4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Профицит (+), дефицит (-)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-36412,7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-15987,5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8485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1793289" y="548680"/>
            <a:ext cx="6512511" cy="129614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/>
              </a:rPr>
              <a:t>Доходы бюджета МО «Город Адыгейск»  на 1 жителя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21449725"/>
              </p:ext>
            </p:extLst>
          </p:nvPr>
        </p:nvGraphicFramePr>
        <p:xfrm>
          <a:off x="1259632" y="1988841"/>
          <a:ext cx="7488830" cy="44126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67834"/>
                <a:gridCol w="1850338"/>
                <a:gridCol w="1885329"/>
                <a:gridCol w="1885329"/>
              </a:tblGrid>
              <a:tr h="13623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2021год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2022год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2023год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58333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Доходы, тыс.рублей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661136,5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678442,5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824268,4</a:t>
                      </a:r>
                      <a:endParaRPr lang="ru-RU" dirty="0"/>
                    </a:p>
                  </a:txBody>
                  <a:tcPr/>
                </a:tc>
              </a:tr>
              <a:tr h="1277510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Численность населения на отчетную дату,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15328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15360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15614</a:t>
                      </a:r>
                      <a:endParaRPr lang="ru-RU" dirty="0"/>
                    </a:p>
                  </a:txBody>
                  <a:tcPr/>
                </a:tc>
              </a:tr>
              <a:tr h="894256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на 1 жителя, тыс.рублей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52,8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2009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86377104"/>
              </p:ext>
            </p:extLst>
          </p:nvPr>
        </p:nvGraphicFramePr>
        <p:xfrm>
          <a:off x="539552" y="1844824"/>
          <a:ext cx="8239125" cy="4294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684213" y="333375"/>
            <a:ext cx="75882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Динамика налоговых и неналоговых доходов </a:t>
            </a:r>
            <a:r>
              <a:rPr lang="ru-RU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2020-2023 </a:t>
            </a:r>
            <a: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годы </a:t>
            </a:r>
            <a:b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</a:t>
            </a:r>
            <a:r>
              <a:rPr lang="ru-RU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тыс.рублей</a:t>
            </a:r>
            <a: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945940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42875"/>
            <a:ext cx="8667750" cy="1125538"/>
          </a:xfrm>
        </p:spPr>
        <p:txBody>
          <a:bodyPr lIns="91440" tIns="45720" rIns="91440" bIns="45720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endParaRPr lang="ru-RU" sz="30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4528857"/>
              </p:ext>
            </p:extLst>
          </p:nvPr>
        </p:nvGraphicFramePr>
        <p:xfrm>
          <a:off x="-14287" y="404664"/>
          <a:ext cx="9172575" cy="590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39581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7EAADF"/>
    </a:accent1>
    <a:accent2>
      <a:srgbClr val="EA726F"/>
    </a:accent2>
    <a:accent3>
      <a:srgbClr val="A9D774"/>
    </a:accent3>
    <a:accent4>
      <a:srgbClr val="A78BC9"/>
    </a:accent4>
    <a:accent5>
      <a:srgbClr val="78CBE1"/>
    </a:accent5>
    <a:accent6>
      <a:srgbClr val="FCBF8C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  <a:tileRect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  <a:tileRect/>
      </a:gradFill>
    </a:fillStyleLst>
    <a:lnStyleLst>
      <a:ln w="9525" cmpd="sng" algn="ctr">
        <a:solidFill>
          <a:schemeClr val="phClr">
            <a:shade val="95000"/>
            <a:satMod val="105000"/>
          </a:schemeClr>
        </a:solidFill>
        <a:prstDash val="solid"/>
      </a:ln>
      <a:ln w="25400" cmpd="sng" algn="ctr">
        <a:solidFill>
          <a:schemeClr val="phClr"/>
        </a:solidFill>
        <a:prstDash val="solid"/>
      </a:ln>
      <a:ln w="38100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  <a:tileRect/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  <a:tileRect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7583</TotalTime>
  <Words>3877</Words>
  <Application>Microsoft Office PowerPoint</Application>
  <PresentationFormat>Экран (4:3)</PresentationFormat>
  <Paragraphs>1060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Солнцестояние</vt:lpstr>
      <vt:lpstr> ПУТЕВОДИТЕЛЬ К ПРОЕКТУ РЕШЕНИЯ СОВЕТА НАРОДНЫХ ДЕПУТАТОВ МО «ГОРОД АДЫГЕЙСК» «О ГОДОВОМ ОТЧЕТЕ  ОБ ИСПОЛНЕНИИ БЮДЖЕТА МУНИЦИПАЛЬНОГО ОБРАЗОВАНИЯ «ГОРОД АДЫГЕЙСК» ЗА 2023 ГОД» </vt:lpstr>
      <vt:lpstr>Презентация PowerPoint</vt:lpstr>
      <vt:lpstr>Глоссарии</vt:lpstr>
      <vt:lpstr>Презентация PowerPoint</vt:lpstr>
      <vt:lpstr>Основные параметры бюджета муниципального образования «Город Адыгейск за 2023 год (тыс.рублей)</vt:lpstr>
      <vt:lpstr>Основные характеристики  исполнения бюджета  МО «Город Адыгейск» за 2023 год (тыс.рублей)  </vt:lpstr>
      <vt:lpstr>Доходы бюджета МО «Город Адыгейск»  на 1 жителя</vt:lpstr>
      <vt:lpstr>Презентация PowerPoint</vt:lpstr>
      <vt:lpstr>  </vt:lpstr>
      <vt:lpstr>  </vt:lpstr>
      <vt:lpstr>  </vt:lpstr>
      <vt:lpstr>Основные направления расходов с учетом их удельного веса в общем объеме расходов за 2023 г. </vt:lpstr>
      <vt:lpstr>Презентация PowerPoint</vt:lpstr>
      <vt:lpstr>Непрограммные расходы МО «Город Адыгейск» за 2023г. (тыс.руб.)</vt:lpstr>
      <vt:lpstr>Муниципальные программы и непрограммные расходы за 2023г. по МО «Город Адыгейск» (тыс.руб.)</vt:lpstr>
      <vt:lpstr>Расходы на реализацию муниципальных программ бюджета МО «Город Адыгейск» за 2023г.(тыс.руб.)</vt:lpstr>
      <vt:lpstr>  Муниципальная программа  «Развитие образования »  Цель: повышение эффективности и качества услуг в сфере образования в МО «Город Адыгейск» ЗАДАЧИ :  1. Сокращение или ликвидация очереди в дошкольные образовательные учреждении; 2. Обеспечение достижения учащимися новых образовательных результатов; 3. Расширение потенциала системы дополнительного образования детей; 4.Создание условий для сохранения и укрепления здоровья обучающихся и воспитанников; 5. Развитие кадрового потенциала.   </vt:lpstr>
      <vt:lpstr>Муниципальная программа «Развитие и сохранение  культуры в МО «Город Адыгейск» </vt:lpstr>
      <vt:lpstr>Муниципальная программа «Развитие физической культуры и спорта в МО «Город Адыгейск»»</vt:lpstr>
      <vt:lpstr>Муниципальная программа «Социальная поддержка граждан»</vt:lpstr>
      <vt:lpstr>Муниципальная программа «Управление муниципальными финансами»</vt:lpstr>
      <vt:lpstr>Муниципальная программа «Информатизация»</vt:lpstr>
      <vt:lpstr>  Муниципальная программа  «Развитие дорожного хозяйства , обеспечение сохранности автомобильных дорог и повышение безопасности дорожного движения»  Цель: сохранение и развитие автомобильных дорог общего пользования  и повышение  уровня безопасности дорожного движения в МО «Город Адыгейск» Задачи: 1. Повышение уровня транспортно-эксплуатационного состояния сети автомобильных дорог; 2. Повышение уровня безопасности дорожного движения</vt:lpstr>
      <vt:lpstr>    Муниципальная программа  «Благоустройство МО «Город Адыгейск»  Цель: Совершенствование системы комплексного благоустройства территории  МО «Город Адыгейск» Задачи: 1. Приведение в качественное состояние территории и элементов благоустройства; 2. Организация взаимодействия между предприятиями, организациями и учреждениями при решении вопросов благоустройства территории МО «Город Адыгейск»</vt:lpstr>
      <vt:lpstr>     Муниципальная программа  «Поддержка и развитие средств массовой информации»  Цель: Расширение степени информированности населения МО «Город Адыгейск» Задачи: 1. Опубликование официальной информации; 2. Информирование населения о процессах, происходящих в общественно-политической, социально-экономической и культурной жизни муниципального образования</vt:lpstr>
      <vt:lpstr>    Муниципальная программа  «Обеспечение  доступным  и комфортным жильём » Цель: Обеспечение жильём детей-сирот и детей, оставшихся без попечения родителей и лиц из их числа; Обеспечение инженерной инфраструктурой земельных участков выделяемых семьям имеющих трех и более детей; Обеспечение  механизма предоставления молодым семьям социальных выплат на приобретение жилья . </vt:lpstr>
      <vt:lpstr>    Муниципальная программа  «Противодействие коррупции»  Цель: Обеспечение прав и законных интересов жителей МО «Город Адыгейск», предупреждение коррупционных правонарушений, Задачи:   1. Создание в МО «Город Адыгейск»  комплексной системы противодействия коррупции;   2. Совершенствование правового регулирования в сфере противодействия коррупции; 3. Формирование нетерпимости по отношению к проявлениям коррупции; 4. Обеспечение прозрачности деятельности органов местного самоуправления.</vt:lpstr>
      <vt:lpstr>МУНИЦИПАЛЬНАЯ  ПРОГРАММА «АПК «Безопасный город»  </vt:lpstr>
      <vt:lpstr>    Муниципальная программа  «Энергосбережения и повышение энергетической эффективности»  Цель: Обеспечение рационального использования топливно-энергетических ресурсов за счет реализации энергосберегающих мероприятий, повышение энергетической эффективности на территории МО «Город Адыгейск». Задачи:   1. Обеспечение устойчивого  процесса повышения эффективности  энергопотребления;   2. Создание  условий по  привлечению  различных  источников для финансирования  мероприятий по энергосбережению и повышению энергетической эффективности.</vt:lpstr>
      <vt:lpstr>    Муниципальная программа  «Формирование комфортной городской среды МО «Город Адыгейск».»  Цель: Повышение уровня благоустройства территории МО «Город Адыгейск»  Задачи: 1. Повышение  уровня благоустройства дворовых территорий и территорий общего пользования МО «Город Адыгейск»; 2. Повышение уровня вовлеченности заинтересованных граждан, организаций в реализацию мероприятий по благоустройству территорий МО «Город Адыгейск»</vt:lpstr>
      <vt:lpstr>Муниципальная программа  «Комплексное  развитие  территорий муниципального образования .»  Цель: Создание комфортных условий жизнедеятельности в сельской местности на территории МО «Город Адыгейск»  Задачи: 1. Удовлетворение потребностей сельского населения в благоустроенном жилье; 2. Повышение уровня комплексного обустройства населенных пунктов, расположенных в сельской местности, объектами социальной и инженерной инфраструктуры</vt:lpstr>
      <vt:lpstr>Муниципальная программа  «Развитие субъектов малого и среднего предпринимательства»  Цель: создание  благоприятных условий популяризации предпринимательства  для устойчивого развития малого и среднего предпринимательства  и повышение его влияния на социально-экономическое развитие  МО «Город Адыгейск»  Задачи: 1. Развитие и совершенствование форм и механизмов взаимодействия органов местного самоуправления с субъектами  малого и среднего предпринимательства; 2. Информирование предпринимателей и желающих открыть свое дело о государственной поддержке в сфере развития малого и среднего предпринимательства. </vt:lpstr>
      <vt:lpstr>Муниципальная программа  «Демографическое   развитие муниципального образования «Город Адыгейск»  Цель: Стабилизация демографической ситуации территории МО «Город Адыгейск»  Задачи: 1. Повышение авторитета материнства, отцовства и детства; 2. Сохранение и укрепление здоровья населения</vt:lpstr>
      <vt:lpstr>Муниципальная программа  «Модернизация систем коммунальной инфраструктуры» муниципального образования «Город Адыгейск»  Цель: Повышение качества и надежности предоставления коммунальных услуг населению  МО «Город Адыгейск»  Задачи: 1. модернизация объектов коммунальной инфраструктуры; 2. реконструкция тепловых сетей.</vt:lpstr>
      <vt:lpstr>Расходы МО «Город Адыгейск» в 2023  году с учетом интересов  целевых групп</vt:lpstr>
      <vt:lpstr>Сведения о реализации общественно-значимых проектов для МО «Город Адыгейск» за 2023г. </vt:lpstr>
      <vt:lpstr>Презентация PowerPoint</vt:lpstr>
      <vt:lpstr>          Брошюра подготовлена  Финансовым управлением администрации муниципального образования «Город Адыгейск»      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«Город Майкоп  за 2015 год</dc:title>
  <dc:creator>SemiletovaO</dc:creator>
  <cp:lastModifiedBy>Admin</cp:lastModifiedBy>
  <cp:revision>491</cp:revision>
  <cp:lastPrinted>2024-04-08T07:34:21Z</cp:lastPrinted>
  <dcterms:created xsi:type="dcterms:W3CDTF">2016-03-17T10:46:34Z</dcterms:created>
  <dcterms:modified xsi:type="dcterms:W3CDTF">2024-04-08T08:51:07Z</dcterms:modified>
</cp:coreProperties>
</file>